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47"/>
  </p:notesMasterIdLst>
  <p:handoutMasterIdLst>
    <p:handoutMasterId r:id="rId48"/>
  </p:handoutMasterIdLst>
  <p:sldIdLst>
    <p:sldId id="306" r:id="rId5"/>
    <p:sldId id="348" r:id="rId6"/>
    <p:sldId id="349" r:id="rId7"/>
    <p:sldId id="297" r:id="rId8"/>
    <p:sldId id="298" r:id="rId9"/>
    <p:sldId id="299" r:id="rId10"/>
    <p:sldId id="344" r:id="rId11"/>
    <p:sldId id="320" r:id="rId12"/>
    <p:sldId id="333" r:id="rId13"/>
    <p:sldId id="347" r:id="rId14"/>
    <p:sldId id="321" r:id="rId15"/>
    <p:sldId id="271" r:id="rId16"/>
    <p:sldId id="270" r:id="rId17"/>
    <p:sldId id="274" r:id="rId18"/>
    <p:sldId id="276" r:id="rId19"/>
    <p:sldId id="275" r:id="rId20"/>
    <p:sldId id="273" r:id="rId21"/>
    <p:sldId id="277" r:id="rId22"/>
    <p:sldId id="313" r:id="rId23"/>
    <p:sldId id="300" r:id="rId24"/>
    <p:sldId id="282" r:id="rId25"/>
    <p:sldId id="283" r:id="rId26"/>
    <p:sldId id="285" r:id="rId27"/>
    <p:sldId id="284" r:id="rId28"/>
    <p:sldId id="287" r:id="rId29"/>
    <p:sldId id="288" r:id="rId30"/>
    <p:sldId id="331" r:id="rId31"/>
    <p:sldId id="289" r:id="rId32"/>
    <p:sldId id="319" r:id="rId33"/>
    <p:sldId id="330" r:id="rId34"/>
    <p:sldId id="323" r:id="rId35"/>
    <p:sldId id="324" r:id="rId36"/>
    <p:sldId id="325" r:id="rId37"/>
    <p:sldId id="326" r:id="rId38"/>
    <p:sldId id="272" r:id="rId39"/>
    <p:sldId id="278" r:id="rId40"/>
    <p:sldId id="294" r:id="rId41"/>
    <p:sldId id="316" r:id="rId42"/>
    <p:sldId id="346" r:id="rId43"/>
    <p:sldId id="317" r:id="rId44"/>
    <p:sldId id="335" r:id="rId45"/>
    <p:sldId id="329" r:id="rId46"/>
  </p:sldIdLst>
  <p:sldSz cx="9144000" cy="6858000" type="overhead"/>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42" autoAdjust="0"/>
    <p:restoredTop sz="78330" autoAdjust="0"/>
  </p:normalViewPr>
  <p:slideViewPr>
    <p:cSldViewPr snapToGrid="0">
      <p:cViewPr varScale="1">
        <p:scale>
          <a:sx n="53" d="100"/>
          <a:sy n="53" d="100"/>
        </p:scale>
        <p:origin x="-1926"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EEBDA6D-DC69-4DCE-BAF7-6763517D3376}" type="datetimeFigureOut">
              <a:rPr lang="en-US"/>
              <a:t>10/15/2014</a:t>
            </a:fld>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2977E94-A6AB-4E02-8E43-E89F9CF4757F}" type="slidenum">
              <a:rPr/>
              <a:t>‹#›</a:t>
            </a:fld>
            <a:endParaRPr/>
          </a:p>
        </p:txBody>
      </p:sp>
    </p:spTree>
    <p:extLst>
      <p:ext uri="{BB962C8B-B14F-4D97-AF65-F5344CB8AC3E}">
        <p14:creationId xmlns:p14="http://schemas.microsoft.com/office/powerpoint/2010/main" val="2154258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37F6C43-988E-4257-9A1C-C162EF036D58}" type="datetimeFigureOut">
              <a:rPr lang="en-US"/>
              <a:t>10/15/2014</a:t>
            </a:fld>
            <a:endParaRPr/>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ED491D0-8E1B-49C7-849B-A28568D94497}" type="slidenum">
              <a:rPr/>
              <a:t>‹#›</a:t>
            </a:fld>
            <a:endParaRPr/>
          </a:p>
        </p:txBody>
      </p:sp>
    </p:spTree>
    <p:extLst>
      <p:ext uri="{BB962C8B-B14F-4D97-AF65-F5344CB8AC3E}">
        <p14:creationId xmlns:p14="http://schemas.microsoft.com/office/powerpoint/2010/main" val="1726325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DED491D0-8E1B-49C7-849B-A28568D94497}" type="slidenum">
              <a:rPr lang="en-US" smtClean="0"/>
              <a:t>10</a:t>
            </a:fld>
            <a:endParaRPr lang="en-US"/>
          </a:p>
        </p:txBody>
      </p:sp>
    </p:spTree>
    <p:extLst>
      <p:ext uri="{BB962C8B-B14F-4D97-AF65-F5344CB8AC3E}">
        <p14:creationId xmlns:p14="http://schemas.microsoft.com/office/powerpoint/2010/main" val="10947672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2124400" y="1371600"/>
            <a:ext cx="701960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2124400" y="4462272"/>
            <a:ext cx="7019600"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bwMode="black">
          <a:xfrm>
            <a:off x="2381399" y="1943842"/>
            <a:ext cx="6375047" cy="2387600"/>
          </a:xfrm>
        </p:spPr>
        <p:txBody>
          <a:bodyPr anchor="b"/>
          <a:lstStyle>
            <a:lvl1pPr algn="l">
              <a:lnSpc>
                <a:spcPct val="90000"/>
              </a:lnSpc>
              <a:defRPr sz="6000" b="1">
                <a:solidFill>
                  <a:schemeClr val="tx1"/>
                </a:solidFill>
              </a:defRPr>
            </a:lvl1pPr>
          </a:lstStyle>
          <a:p>
            <a:r>
              <a:rPr/>
              <a:t>Click to edit Master title style</a:t>
            </a:r>
          </a:p>
        </p:txBody>
      </p:sp>
      <p:sp>
        <p:nvSpPr>
          <p:cNvPr id="3" name="Subtitle 2"/>
          <p:cNvSpPr>
            <a:spLocks noGrp="1"/>
          </p:cNvSpPr>
          <p:nvPr>
            <p:ph type="subTitle" idx="1"/>
          </p:nvPr>
        </p:nvSpPr>
        <p:spPr>
          <a:xfrm>
            <a:off x="2381399" y="4538660"/>
            <a:ext cx="6375047" cy="865321"/>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a:t>Click to edit Master subtitle style</a:t>
            </a:r>
          </a:p>
        </p:txBody>
      </p:sp>
      <p:sp>
        <p:nvSpPr>
          <p:cNvPr id="11" name="Date Placeholder 10"/>
          <p:cNvSpPr>
            <a:spLocks noGrp="1"/>
          </p:cNvSpPr>
          <p:nvPr>
            <p:ph type="dt" sz="half" idx="10"/>
          </p:nvPr>
        </p:nvSpPr>
        <p:spPr/>
        <p:txBody>
          <a:bodyPr/>
          <a:lstStyle/>
          <a:p>
            <a:fld id="{2CCFE9AC-F15C-4FA0-A6F1-298829FA691D}" type="datetimeFigureOut">
              <a:rPr lang="en-US"/>
              <a:t>10/15/2014</a:t>
            </a:fld>
            <a:endParaRPr/>
          </a:p>
        </p:txBody>
      </p:sp>
      <p:sp>
        <p:nvSpPr>
          <p:cNvPr id="12" name="Footer Placeholder 11"/>
          <p:cNvSpPr>
            <a:spLocks noGrp="1"/>
          </p:cNvSpPr>
          <p:nvPr>
            <p:ph type="ftr" sz="quarter" idx="11"/>
          </p:nvPr>
        </p:nvSpPr>
        <p:spPr/>
        <p:txBody>
          <a:bodyPr/>
          <a:lstStyle/>
          <a:p>
            <a:endParaRPr/>
          </a:p>
        </p:txBody>
      </p:sp>
      <p:sp>
        <p:nvSpPr>
          <p:cNvPr id="13" name="Slide Number Placeholder 12"/>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3047549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Vertical Text Placeholder 2"/>
          <p:cNvSpPr>
            <a:spLocks noGrp="1"/>
          </p:cNvSpPr>
          <p:nvPr>
            <p:ph type="body" orient="vert" idx="1"/>
          </p:nvPr>
        </p:nvSpPr>
        <p:spPr/>
        <p:txBody>
          <a:bodyPr vert="eaVert"/>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p>
            <a:fld id="{2CCFE9AC-F15C-4FA0-A6F1-298829FA691D}" type="datetimeFigureOut">
              <a:rPr lang="en-US"/>
              <a:t>10/15/2014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2664405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283649" y="462249"/>
            <a:ext cx="7269816" cy="5714714"/>
          </a:xfrm>
        </p:spPr>
        <p:txBody>
          <a:bodyPr vert="eaVert"/>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a:xfrm>
            <a:off x="283650" y="6356351"/>
            <a:ext cx="1478960" cy="365125"/>
          </a:xfrm>
        </p:spPr>
        <p:txBody>
          <a:bodyPr/>
          <a:lstStyle/>
          <a:p>
            <a:fld id="{2CCFE9AC-F15C-4FA0-A6F1-298829FA691D}" type="datetimeFigureOut">
              <a:rPr lang="en-US"/>
              <a:t>10/15/2014</a:t>
            </a:fld>
            <a:endParaRPr/>
          </a:p>
        </p:txBody>
      </p:sp>
      <p:sp>
        <p:nvSpPr>
          <p:cNvPr id="5" name="Footer Placeholder 4"/>
          <p:cNvSpPr>
            <a:spLocks noGrp="1"/>
          </p:cNvSpPr>
          <p:nvPr>
            <p:ph type="ftr" sz="quarter" idx="11"/>
          </p:nvPr>
        </p:nvSpPr>
        <p:spPr>
          <a:xfrm>
            <a:off x="1786780" y="6356351"/>
            <a:ext cx="4265840" cy="365125"/>
          </a:xfrm>
        </p:spPr>
        <p:txBody>
          <a:bodyPr/>
          <a:lstStyle/>
          <a:p>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rot="5400000">
            <a:off x="4785352" y="2914977"/>
            <a:ext cx="6857433" cy="1028615"/>
          </a:xfrm>
          <a:prstGeom prst="rect">
            <a:avLst/>
          </a:prstGeom>
        </p:spPr>
      </p:pic>
      <p:sp>
        <p:nvSpPr>
          <p:cNvPr id="10" name="Rectangle 9"/>
          <p:cNvSpPr/>
          <p:nvPr/>
        </p:nvSpPr>
        <p:spPr>
          <a:xfrm rot="5400000">
            <a:off x="5343503" y="3384990"/>
            <a:ext cx="6858000" cy="891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699761" y="462249"/>
            <a:ext cx="1028165" cy="5714714"/>
          </a:xfrm>
        </p:spPr>
        <p:txBody>
          <a:bodyPr vert="eaVert"/>
          <a:lstStyle/>
          <a:p>
            <a:r>
              <a:rPr/>
              <a:t>Click to edit Master title style</a:t>
            </a:r>
          </a:p>
        </p:txBody>
      </p:sp>
      <p:sp>
        <p:nvSpPr>
          <p:cNvPr id="6" name="Slide Number Placeholder 5"/>
          <p:cNvSpPr>
            <a:spLocks noGrp="1"/>
          </p:cNvSpPr>
          <p:nvPr>
            <p:ph type="sldNum" sz="quarter" idx="12"/>
          </p:nvPr>
        </p:nvSpPr>
        <p:spPr>
          <a:xfrm>
            <a:off x="6076792" y="6356351"/>
            <a:ext cx="1476674" cy="365125"/>
          </a:xfrm>
        </p:spPr>
        <p:txBody>
          <a:bodyPr/>
          <a:lstStyle/>
          <a:p>
            <a:fld id="{BD266BE7-899D-4075-917F-DBDE33B6B692}" type="slidenum">
              <a:rPr/>
              <a:t>‹#›</a:t>
            </a:fld>
            <a:endParaRPr/>
          </a:p>
        </p:txBody>
      </p:sp>
    </p:spTree>
    <p:extLst>
      <p:ext uri="{BB962C8B-B14F-4D97-AF65-F5344CB8AC3E}">
        <p14:creationId xmlns:p14="http://schemas.microsoft.com/office/powerpoint/2010/main" val="3029411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Content Placeholder 2"/>
          <p:cNvSpPr>
            <a:spLocks noGrp="1"/>
          </p:cNvSpPr>
          <p:nvPr>
            <p:ph idx="1"/>
          </p:nvPr>
        </p:nvSpPr>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p>
            <a:fld id="{2CCFE9AC-F15C-4FA0-A6F1-298829FA691D}" type="datetimeFigureOut">
              <a:rPr lang="en-US"/>
              <a:t>10/15/2014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541333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626614" y="-20637"/>
            <a:ext cx="5486400" cy="434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2626614" y="4462272"/>
            <a:ext cx="5486400" cy="1719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bwMode="black">
          <a:xfrm>
            <a:off x="2878511" y="658347"/>
            <a:ext cx="4948098" cy="3664417"/>
          </a:xfrm>
        </p:spPr>
        <p:txBody>
          <a:bodyPr anchor="b">
            <a:normAutofit/>
          </a:bodyPr>
          <a:lstStyle>
            <a:lvl1pPr>
              <a:lnSpc>
                <a:spcPct val="90000"/>
              </a:lnSpc>
              <a:defRPr sz="5000" b="1">
                <a:solidFill>
                  <a:schemeClr val="tx1"/>
                </a:solidFill>
              </a:defRPr>
            </a:lvl1pPr>
          </a:lstStyle>
          <a:p>
            <a:r>
              <a:rPr/>
              <a:t>Click to edit Master title style</a:t>
            </a:r>
          </a:p>
        </p:txBody>
      </p:sp>
      <p:sp>
        <p:nvSpPr>
          <p:cNvPr id="3" name="Text Placeholder 2"/>
          <p:cNvSpPr>
            <a:spLocks noGrp="1"/>
          </p:cNvSpPr>
          <p:nvPr>
            <p:ph type="body" idx="1"/>
          </p:nvPr>
        </p:nvSpPr>
        <p:spPr>
          <a:xfrm>
            <a:off x="2878511" y="4589464"/>
            <a:ext cx="4948099" cy="1500187"/>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a:t>Click to edit Master text styles</a:t>
            </a:r>
          </a:p>
        </p:txBody>
      </p:sp>
      <p:sp>
        <p:nvSpPr>
          <p:cNvPr id="4" name="Date Placeholder 3"/>
          <p:cNvSpPr>
            <a:spLocks noGrp="1"/>
          </p:cNvSpPr>
          <p:nvPr>
            <p:ph type="dt" sz="half" idx="10"/>
          </p:nvPr>
        </p:nvSpPr>
        <p:spPr/>
        <p:txBody>
          <a:bodyPr/>
          <a:lstStyle/>
          <a:p>
            <a:fld id="{2CCFE9AC-F15C-4FA0-A6F1-298829FA691D}" type="datetimeFigureOut">
              <a:rPr lang="en-US"/>
              <a:t>10/15/2014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4282452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Content Placeholder 2"/>
          <p:cNvSpPr>
            <a:spLocks noGrp="1"/>
          </p:cNvSpPr>
          <p:nvPr>
            <p:ph sz="half" idx="1"/>
          </p:nvPr>
        </p:nvSpPr>
        <p:spPr>
          <a:xfrm>
            <a:off x="960120" y="2194560"/>
            <a:ext cx="3367278" cy="3986784"/>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Content Placeholder 3"/>
          <p:cNvSpPr>
            <a:spLocks noGrp="1"/>
          </p:cNvSpPr>
          <p:nvPr>
            <p:ph sz="half" idx="2"/>
          </p:nvPr>
        </p:nvSpPr>
        <p:spPr>
          <a:xfrm>
            <a:off x="4811526" y="2194560"/>
            <a:ext cx="3370068" cy="3986784"/>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Date Placeholder 4"/>
          <p:cNvSpPr>
            <a:spLocks noGrp="1"/>
          </p:cNvSpPr>
          <p:nvPr>
            <p:ph type="dt" sz="half" idx="10"/>
          </p:nvPr>
        </p:nvSpPr>
        <p:spPr/>
        <p:txBody>
          <a:bodyPr/>
          <a:lstStyle/>
          <a:p>
            <a:fld id="{2CCFE9AC-F15C-4FA0-A6F1-298829FA691D}" type="datetimeFigureOut">
              <a:rPr lang="en-US"/>
              <a:t>10/15/2014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3201040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Text Placeholder 2"/>
          <p:cNvSpPr>
            <a:spLocks noGrp="1"/>
          </p:cNvSpPr>
          <p:nvPr>
            <p:ph type="body" idx="1"/>
          </p:nvPr>
        </p:nvSpPr>
        <p:spPr>
          <a:xfrm>
            <a:off x="960120" y="1828456"/>
            <a:ext cx="3367278" cy="83069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edit Master text styles</a:t>
            </a:r>
          </a:p>
        </p:txBody>
      </p:sp>
      <p:sp>
        <p:nvSpPr>
          <p:cNvPr id="4" name="Content Placeholder 3"/>
          <p:cNvSpPr>
            <a:spLocks noGrp="1"/>
          </p:cNvSpPr>
          <p:nvPr>
            <p:ph sz="half" idx="2"/>
          </p:nvPr>
        </p:nvSpPr>
        <p:spPr>
          <a:xfrm>
            <a:off x="960120" y="2743195"/>
            <a:ext cx="3367278" cy="3433769"/>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Text Placeholder 4"/>
          <p:cNvSpPr>
            <a:spLocks noGrp="1"/>
          </p:cNvSpPr>
          <p:nvPr>
            <p:ph type="body" sz="quarter" idx="3"/>
          </p:nvPr>
        </p:nvSpPr>
        <p:spPr>
          <a:xfrm>
            <a:off x="4814316" y="1828456"/>
            <a:ext cx="3367278" cy="83069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edit Master text styles</a:t>
            </a:r>
          </a:p>
        </p:txBody>
      </p:sp>
      <p:sp>
        <p:nvSpPr>
          <p:cNvPr id="6" name="Content Placeholder 5"/>
          <p:cNvSpPr>
            <a:spLocks noGrp="1"/>
          </p:cNvSpPr>
          <p:nvPr>
            <p:ph sz="quarter" idx="4"/>
          </p:nvPr>
        </p:nvSpPr>
        <p:spPr>
          <a:xfrm>
            <a:off x="4814316" y="2743195"/>
            <a:ext cx="3367278" cy="3433769"/>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7" name="Date Placeholder 6"/>
          <p:cNvSpPr>
            <a:spLocks noGrp="1"/>
          </p:cNvSpPr>
          <p:nvPr>
            <p:ph type="dt" sz="half" idx="10"/>
          </p:nvPr>
        </p:nvSpPr>
        <p:spPr/>
        <p:txBody>
          <a:bodyPr/>
          <a:lstStyle/>
          <a:p>
            <a:fld id="{2CCFE9AC-F15C-4FA0-A6F1-298829FA691D}" type="datetimeFigureOut">
              <a:rPr lang="en-US"/>
              <a:t>10/15/2014</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4261286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t>Click to edit Master title style</a:t>
            </a:r>
          </a:p>
        </p:txBody>
      </p:sp>
      <p:sp>
        <p:nvSpPr>
          <p:cNvPr id="3" name="Date Placeholder 2"/>
          <p:cNvSpPr>
            <a:spLocks noGrp="1"/>
          </p:cNvSpPr>
          <p:nvPr>
            <p:ph type="dt" sz="half" idx="10"/>
          </p:nvPr>
        </p:nvSpPr>
        <p:spPr/>
        <p:txBody>
          <a:bodyPr/>
          <a:lstStyle/>
          <a:p>
            <a:fld id="{2CCFE9AC-F15C-4FA0-A6F1-298829FA691D}" type="datetimeFigureOut">
              <a:rPr lang="en-US"/>
              <a:t>10/15/2014</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2641611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CFE9AC-F15C-4FA0-A6F1-298829FA691D}" type="datetimeFigureOut">
              <a:rPr lang="en-US"/>
              <a:t>10/15/2014</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1830296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000"/>
            </a:lvl1pPr>
          </a:lstStyle>
          <a:p>
            <a:r>
              <a:rPr/>
              <a:t>Click to edit Master title style</a:t>
            </a:r>
          </a:p>
        </p:txBody>
      </p:sp>
      <p:sp>
        <p:nvSpPr>
          <p:cNvPr id="3" name="Content Placeholder 2"/>
          <p:cNvSpPr>
            <a:spLocks noGrp="1"/>
          </p:cNvSpPr>
          <p:nvPr>
            <p:ph idx="1"/>
          </p:nvPr>
        </p:nvSpPr>
        <p:spPr>
          <a:xfrm>
            <a:off x="4139172" y="2465294"/>
            <a:ext cx="4042421" cy="4392706"/>
          </a:xfrm>
        </p:spPr>
        <p:txBody>
          <a:bodyPr>
            <a:normAutofit/>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Text Placeholder 3"/>
          <p:cNvSpPr>
            <a:spLocks noGrp="1"/>
          </p:cNvSpPr>
          <p:nvPr>
            <p:ph type="body" sz="half" idx="2"/>
          </p:nvPr>
        </p:nvSpPr>
        <p:spPr>
          <a:xfrm>
            <a:off x="968863" y="2465295"/>
            <a:ext cx="2876156" cy="3711669"/>
          </a:xfrm>
        </p:spPr>
        <p:txBody>
          <a:bodyPr>
            <a:normAutofit/>
          </a:bodyPr>
          <a:lstStyle>
            <a:lvl1pPr marL="0" indent="0">
              <a:spcBef>
                <a:spcPts val="150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a:t>Click to edit Master text styles</a:t>
            </a:r>
          </a:p>
        </p:txBody>
      </p:sp>
      <p:sp>
        <p:nvSpPr>
          <p:cNvPr id="5" name="Date Placeholder 4"/>
          <p:cNvSpPr>
            <a:spLocks noGrp="1"/>
          </p:cNvSpPr>
          <p:nvPr>
            <p:ph type="dt" sz="half" idx="10"/>
          </p:nvPr>
        </p:nvSpPr>
        <p:spPr/>
        <p:txBody>
          <a:bodyPr/>
          <a:lstStyle/>
          <a:p>
            <a:fld id="{2CCFE9AC-F15C-4FA0-A6F1-298829FA691D}" type="datetimeFigureOut">
              <a:rPr lang="en-US"/>
              <a:t>10/15/2014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3114742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000"/>
            </a:lvl1pPr>
          </a:lstStyle>
          <a:p>
            <a:r>
              <a:rPr/>
              <a:t>Click to edit Master title style</a:t>
            </a:r>
          </a:p>
        </p:txBody>
      </p:sp>
      <p:sp>
        <p:nvSpPr>
          <p:cNvPr id="3" name="Picture Placeholder 2"/>
          <p:cNvSpPr>
            <a:spLocks noGrp="1"/>
          </p:cNvSpPr>
          <p:nvPr>
            <p:ph type="pic" idx="1"/>
          </p:nvPr>
        </p:nvSpPr>
        <p:spPr>
          <a:xfrm>
            <a:off x="4139172" y="1828456"/>
            <a:ext cx="4042421" cy="5029544"/>
          </a:xfrm>
        </p:spPr>
        <p:txBody>
          <a:bodyPr tIns="13716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p:cNvSpPr>
            <a:spLocks noGrp="1"/>
          </p:cNvSpPr>
          <p:nvPr>
            <p:ph type="body" sz="half" idx="2"/>
          </p:nvPr>
        </p:nvSpPr>
        <p:spPr>
          <a:xfrm>
            <a:off x="968864" y="2465294"/>
            <a:ext cx="2876156" cy="3711669"/>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a:t>Click to edit Master text styles</a:t>
            </a:r>
          </a:p>
        </p:txBody>
      </p:sp>
      <p:sp>
        <p:nvSpPr>
          <p:cNvPr id="5" name="Date Placeholder 4"/>
          <p:cNvSpPr>
            <a:spLocks noGrp="1"/>
          </p:cNvSpPr>
          <p:nvPr>
            <p:ph type="dt" sz="half" idx="10"/>
          </p:nvPr>
        </p:nvSpPr>
        <p:spPr/>
        <p:txBody>
          <a:bodyPr/>
          <a:lstStyle/>
          <a:p>
            <a:fld id="{2CCFE9AC-F15C-4FA0-A6F1-298829FA691D}" type="datetimeFigureOut">
              <a:rPr lang="en-US"/>
              <a:t>10/15/2014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4161366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347472"/>
            <a:ext cx="9141714" cy="118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invGray">
          <a:xfrm>
            <a:off x="0" y="457201"/>
            <a:ext cx="9141714" cy="1371257"/>
          </a:xfrm>
          <a:prstGeom prst="rect">
            <a:avLst/>
          </a:prstGeom>
        </p:spPr>
      </p:pic>
      <p:sp>
        <p:nvSpPr>
          <p:cNvPr id="2" name="Title Placeholder 1"/>
          <p:cNvSpPr>
            <a:spLocks noGrp="1"/>
          </p:cNvSpPr>
          <p:nvPr>
            <p:ph type="title"/>
          </p:nvPr>
        </p:nvSpPr>
        <p:spPr bwMode="black">
          <a:xfrm>
            <a:off x="960120" y="466344"/>
            <a:ext cx="7221474" cy="1362113"/>
          </a:xfrm>
          <a:prstGeom prst="rect">
            <a:avLst/>
          </a:prstGeom>
        </p:spPr>
        <p:txBody>
          <a:bodyPr vert="horz" lIns="91440" tIns="45720" rIns="91440" bIns="45720" rtlCol="0" anchor="ctr">
            <a:normAutofit/>
          </a:bodyPr>
          <a:lstStyle/>
          <a:p>
            <a:r>
              <a:rPr/>
              <a:t>Click to edit Master title style</a:t>
            </a:r>
          </a:p>
        </p:txBody>
      </p:sp>
      <p:sp>
        <p:nvSpPr>
          <p:cNvPr id="3" name="Text Placeholder 2"/>
          <p:cNvSpPr>
            <a:spLocks noGrp="1"/>
          </p:cNvSpPr>
          <p:nvPr>
            <p:ph type="body" idx="1"/>
          </p:nvPr>
        </p:nvSpPr>
        <p:spPr>
          <a:xfrm>
            <a:off x="960120" y="2190749"/>
            <a:ext cx="7221474" cy="3986213"/>
          </a:xfrm>
          <a:prstGeom prst="rect">
            <a:avLst/>
          </a:prstGeom>
        </p:spPr>
        <p:txBody>
          <a:bodyPr vert="horz" lIns="91440" tIns="45720" rIns="91440" bIns="45720" rtlCol="0">
            <a:normAutofit/>
          </a:bodyPr>
          <a:lstStyle/>
          <a:p>
            <a:pPr lvl="0"/>
            <a:r>
              <a:rPr/>
              <a:t>Click to edit Master text styles</a:t>
            </a:r>
          </a:p>
          <a:p>
            <a:pPr lvl="1"/>
            <a:r>
              <a:rPr/>
              <a:t>Second level</a:t>
            </a:r>
          </a:p>
          <a:p>
            <a:pPr lvl="2"/>
            <a:r>
              <a:rPr/>
              <a:t>Third level</a:t>
            </a:r>
          </a:p>
          <a:p>
            <a:pPr lvl="3"/>
            <a:r>
              <a:rPr/>
              <a:t>Fourth level</a:t>
            </a:r>
          </a:p>
          <a:p>
            <a:pPr lvl="4"/>
            <a:r>
              <a:rPr/>
              <a:t>Fifth level</a:t>
            </a:r>
          </a:p>
          <a:p>
            <a:pPr lvl="5"/>
            <a:r>
              <a:rPr/>
              <a:t>Sixth</a:t>
            </a:r>
          </a:p>
          <a:p>
            <a:pPr lvl="6"/>
            <a:r>
              <a:rPr/>
              <a:t>Seventh</a:t>
            </a:r>
          </a:p>
          <a:p>
            <a:pPr lvl="7"/>
            <a:r>
              <a:rPr/>
              <a:t>Eighth</a:t>
            </a:r>
          </a:p>
          <a:p>
            <a:pPr lvl="8"/>
            <a:r>
              <a:rPr/>
              <a:t>Ninth</a:t>
            </a:r>
          </a:p>
        </p:txBody>
      </p:sp>
      <p:sp>
        <p:nvSpPr>
          <p:cNvPr id="4" name="Date Placeholder 3"/>
          <p:cNvSpPr>
            <a:spLocks noGrp="1"/>
          </p:cNvSpPr>
          <p:nvPr>
            <p:ph type="dt" sz="half" idx="2"/>
          </p:nvPr>
        </p:nvSpPr>
        <p:spPr>
          <a:xfrm>
            <a:off x="960121" y="6356351"/>
            <a:ext cx="147896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CFE9AC-F15C-4FA0-A6F1-298829FA691D}" type="datetimeFigureOut">
              <a:rPr lang="en-US"/>
              <a:t>10/15/2014</a:t>
            </a:fld>
            <a:endParaRPr/>
          </a:p>
        </p:txBody>
      </p:sp>
      <p:sp>
        <p:nvSpPr>
          <p:cNvPr id="5" name="Footer Placeholder 4"/>
          <p:cNvSpPr>
            <a:spLocks noGrp="1"/>
          </p:cNvSpPr>
          <p:nvPr>
            <p:ph type="ftr" sz="quarter" idx="3"/>
          </p:nvPr>
        </p:nvSpPr>
        <p:spPr>
          <a:xfrm>
            <a:off x="2439080" y="6356351"/>
            <a:ext cx="426584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6704920" y="6356351"/>
            <a:ext cx="147667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266BE7-899D-4075-917F-DBDE33B6B692}" type="slidenum">
              <a:rPr/>
              <a:t>‹#›</a:t>
            </a:fld>
            <a:endParaRPr/>
          </a:p>
        </p:txBody>
      </p:sp>
    </p:spTree>
    <p:extLst>
      <p:ext uri="{BB962C8B-B14F-4D97-AF65-F5344CB8AC3E}">
        <p14:creationId xmlns:p14="http://schemas.microsoft.com/office/powerpoint/2010/main" val="2871921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914400" rtl="0" eaLnBrk="1" latinLnBrk="0" hangingPunct="1">
        <a:lnSpc>
          <a:spcPct val="95000"/>
        </a:lnSpc>
        <a:spcBef>
          <a:spcPct val="0"/>
        </a:spcBef>
        <a:buNone/>
        <a:defRPr sz="3000"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code.org/" TargetMode="External"/><Relationship Id="rId2" Type="http://schemas.openxmlformats.org/officeDocument/2006/relationships/hyperlink" Target="https://www.madewithcode.com/" TargetMode="External"/><Relationship Id="rId1" Type="http://schemas.openxmlformats.org/officeDocument/2006/relationships/slideLayout" Target="../slideLayouts/slideLayout2.xml"/><Relationship Id="rId5" Type="http://schemas.openxmlformats.org/officeDocument/2006/relationships/hyperlink" Target="http://www.alice.org/index.php" TargetMode="External"/><Relationship Id="rId4" Type="http://schemas.openxmlformats.org/officeDocument/2006/relationships/hyperlink" Target="http://scratch.mit.edu/"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hint.fm/" TargetMode="Externa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Walkthroughs with a Focus on Literacy</a:t>
            </a:r>
            <a:endParaRPr lang="en-US" dirty="0"/>
          </a:p>
        </p:txBody>
      </p:sp>
      <p:sp>
        <p:nvSpPr>
          <p:cNvPr id="3" name="Subtitle 2"/>
          <p:cNvSpPr>
            <a:spLocks noGrp="1"/>
          </p:cNvSpPr>
          <p:nvPr>
            <p:ph type="subTitle" idx="1"/>
          </p:nvPr>
        </p:nvSpPr>
        <p:spPr/>
        <p:txBody>
          <a:bodyPr>
            <a:normAutofit/>
          </a:bodyPr>
          <a:lstStyle/>
          <a:p>
            <a:r>
              <a:rPr lang="en-US" sz="2800" dirty="0" smtClean="0"/>
              <a:t>with Syd Sexton</a:t>
            </a:r>
            <a:endParaRPr lang="en-US" sz="2800" dirty="0"/>
          </a:p>
        </p:txBody>
      </p:sp>
    </p:spTree>
    <p:extLst>
      <p:ext uri="{BB962C8B-B14F-4D97-AF65-F5344CB8AC3E}">
        <p14:creationId xmlns:p14="http://schemas.microsoft.com/office/powerpoint/2010/main" val="1300571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4000" dirty="0" smtClean="0"/>
              <a:t>What needs to be righted with writing?</a:t>
            </a:r>
            <a:endParaRPr lang="en-US" sz="4000" dirty="0"/>
          </a:p>
        </p:txBody>
      </p:sp>
      <p:sp>
        <p:nvSpPr>
          <p:cNvPr id="14" name="Content Placeholder 13"/>
          <p:cNvSpPr>
            <a:spLocks noGrp="1"/>
          </p:cNvSpPr>
          <p:nvPr>
            <p:ph idx="1"/>
          </p:nvPr>
        </p:nvSpPr>
        <p:spPr>
          <a:xfrm>
            <a:off x="960118" y="2190749"/>
            <a:ext cx="7423231" cy="3986213"/>
          </a:xfrm>
        </p:spPr>
        <p:txBody>
          <a:bodyPr>
            <a:noAutofit/>
          </a:bodyPr>
          <a:lstStyle/>
          <a:p>
            <a:r>
              <a:rPr lang="en-US" sz="2400" dirty="0" smtClean="0"/>
              <a:t>Write the following sentence 100 times.</a:t>
            </a:r>
          </a:p>
          <a:p>
            <a:pPr lvl="1"/>
            <a:r>
              <a:rPr lang="en-US" dirty="0" smtClean="0"/>
              <a:t>I will require therapy to ever love writing after this.</a:t>
            </a:r>
          </a:p>
          <a:p>
            <a:r>
              <a:rPr lang="en-US" sz="2400" dirty="0"/>
              <a:t>Why? Explain. Why </a:t>
            </a:r>
            <a:r>
              <a:rPr lang="en-US" sz="2400" dirty="0" smtClean="0"/>
              <a:t>explain?</a:t>
            </a:r>
            <a:endParaRPr lang="en-US" sz="2400" dirty="0"/>
          </a:p>
          <a:p>
            <a:pPr lvl="1"/>
            <a:r>
              <a:rPr lang="en-US" dirty="0" smtClean="0"/>
              <a:t>Name</a:t>
            </a:r>
            <a:r>
              <a:rPr lang="en-US" dirty="0"/>
              <a:t>: </a:t>
            </a:r>
            <a:r>
              <a:rPr lang="en-US" dirty="0">
                <a:solidFill>
                  <a:srgbClr val="FF0000"/>
                </a:solidFill>
              </a:rPr>
              <a:t>Key</a:t>
            </a:r>
            <a:endParaRPr lang="en-US" dirty="0"/>
          </a:p>
          <a:p>
            <a:r>
              <a:rPr lang="en-US" sz="2400" dirty="0" smtClean="0"/>
              <a:t>Why do you keep repeating yourself? Why are you saying the same thing?</a:t>
            </a:r>
          </a:p>
          <a:p>
            <a:r>
              <a:rPr lang="en-US" sz="2400" dirty="0" smtClean="0"/>
              <a:t>We write once in early February whether we need to or not.</a:t>
            </a:r>
          </a:p>
          <a:p>
            <a:r>
              <a:rPr lang="en-US" sz="2400" dirty="0"/>
              <a:t>Writing </a:t>
            </a:r>
            <a:r>
              <a:rPr lang="en-US" sz="2400" dirty="0" smtClean="0"/>
              <a:t>just </a:t>
            </a:r>
            <a:r>
              <a:rPr lang="en-US" sz="2400" dirty="0"/>
              <a:t>for English </a:t>
            </a:r>
            <a:r>
              <a:rPr lang="en-US" sz="2400" dirty="0" smtClean="0"/>
              <a:t>class</a:t>
            </a:r>
          </a:p>
        </p:txBody>
      </p:sp>
    </p:spTree>
    <p:extLst>
      <p:ext uri="{BB962C8B-B14F-4D97-AF65-F5344CB8AC3E}">
        <p14:creationId xmlns:p14="http://schemas.microsoft.com/office/powerpoint/2010/main" val="1946965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distractify.netdna-cdn.com/wp-content/uploads/2014/07/timthumb-copy-620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1"/>
            <a:ext cx="9144000" cy="6859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2459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Punishment</a:t>
            </a:r>
            <a:endParaRPr lang="en-US" dirty="0"/>
          </a:p>
        </p:txBody>
      </p:sp>
      <p:sp>
        <p:nvSpPr>
          <p:cNvPr id="5" name="Text Placeholder 4"/>
          <p:cNvSpPr>
            <a:spLocks noGrp="1"/>
          </p:cNvSpPr>
          <p:nvPr>
            <p:ph type="body" idx="1"/>
          </p:nvPr>
        </p:nvSpPr>
        <p:spPr/>
        <p:txBody>
          <a:bodyPr>
            <a:normAutofit lnSpcReduction="10000"/>
          </a:bodyPr>
          <a:lstStyle/>
          <a:p>
            <a:r>
              <a:rPr lang="en-US" dirty="0" smtClean="0"/>
              <a:t>Capital </a:t>
            </a:r>
            <a:r>
              <a:rPr lang="en-US" dirty="0"/>
              <a:t>punishment would be more effective as a preventive measure if it were administered prior to the crime</a:t>
            </a:r>
            <a:r>
              <a:rPr lang="en-US" dirty="0" smtClean="0"/>
              <a:t>.</a:t>
            </a:r>
          </a:p>
          <a:p>
            <a:r>
              <a:rPr lang="en-US" dirty="0" smtClean="0"/>
              <a:t>			-Woody Allen  </a:t>
            </a:r>
            <a:endParaRPr lang="en-US" dirty="0"/>
          </a:p>
        </p:txBody>
      </p:sp>
    </p:spTree>
    <p:extLst>
      <p:ext uri="{BB962C8B-B14F-4D97-AF65-F5344CB8AC3E}">
        <p14:creationId xmlns:p14="http://schemas.microsoft.com/office/powerpoint/2010/main" val="270884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cons.iconarchive.com/icons/jonathan-rey/simpsons/256/Bart-Simpson-01-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237" y="2114425"/>
            <a:ext cx="4743576" cy="474357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p:txBody>
          <a:bodyPr>
            <a:normAutofit/>
          </a:bodyPr>
          <a:lstStyle/>
          <a:p>
            <a:r>
              <a:rPr lang="en-US" sz="4000" dirty="0"/>
              <a:t>Eat my shorts!</a:t>
            </a:r>
          </a:p>
        </p:txBody>
      </p:sp>
      <p:sp>
        <p:nvSpPr>
          <p:cNvPr id="9" name="Content Placeholder 8"/>
          <p:cNvSpPr>
            <a:spLocks noGrp="1"/>
          </p:cNvSpPr>
          <p:nvPr>
            <p:ph idx="1"/>
          </p:nvPr>
        </p:nvSpPr>
        <p:spPr>
          <a:xfrm>
            <a:off x="546652" y="2190749"/>
            <a:ext cx="7634942" cy="3986213"/>
          </a:xfrm>
        </p:spPr>
        <p:txBody>
          <a:bodyPr>
            <a:normAutofit fontScale="62500" lnSpcReduction="20000"/>
          </a:bodyPr>
          <a:lstStyle/>
          <a:p>
            <a:r>
              <a:rPr lang="en-US" sz="4400" dirty="0"/>
              <a:t>I will not sleep through my education</a:t>
            </a:r>
            <a:r>
              <a:rPr lang="en-US" sz="4400" dirty="0" smtClean="0"/>
              <a:t>.</a:t>
            </a:r>
          </a:p>
          <a:p>
            <a:r>
              <a:rPr lang="en-US" sz="4400" dirty="0" smtClean="0"/>
              <a:t>I </a:t>
            </a:r>
            <a:r>
              <a:rPr lang="en-US" sz="4400" dirty="0"/>
              <a:t>will not waste chalk</a:t>
            </a:r>
            <a:r>
              <a:rPr lang="en-US" sz="4400" dirty="0" smtClean="0"/>
              <a:t>.</a:t>
            </a:r>
          </a:p>
          <a:p>
            <a:r>
              <a:rPr lang="en-US" sz="4400" dirty="0" smtClean="0"/>
              <a:t>I </a:t>
            </a:r>
            <a:r>
              <a:rPr lang="en-US" sz="4400" dirty="0"/>
              <a:t>will not instigate a revolution. </a:t>
            </a:r>
            <a:endParaRPr lang="en-US" sz="4400" dirty="0" smtClean="0"/>
          </a:p>
          <a:p>
            <a:r>
              <a:rPr lang="en-US" sz="4400" dirty="0" smtClean="0"/>
              <a:t>I </a:t>
            </a:r>
            <a:r>
              <a:rPr lang="en-US" sz="4400" dirty="0"/>
              <a:t>will not do anything bad ever again</a:t>
            </a:r>
            <a:r>
              <a:rPr lang="en-US" sz="4400" dirty="0" smtClean="0"/>
              <a:t>.</a:t>
            </a:r>
          </a:p>
          <a:p>
            <a:r>
              <a:rPr lang="en-US" sz="4400" dirty="0" smtClean="0">
                <a:latin typeface="Old English Text MT" panose="03040902040508030806" pitchFamily="66" charset="0"/>
              </a:rPr>
              <a:t>I </a:t>
            </a:r>
            <a:r>
              <a:rPr lang="en-US" sz="4400" dirty="0">
                <a:latin typeface="Old English Text MT" panose="03040902040508030806" pitchFamily="66" charset="0"/>
              </a:rPr>
              <a:t>will not show off</a:t>
            </a:r>
            <a:r>
              <a:rPr lang="en-US" sz="4400" dirty="0" smtClean="0">
                <a:latin typeface="Old English Text MT" panose="03040902040508030806" pitchFamily="66" charset="0"/>
              </a:rPr>
              <a:t>.</a:t>
            </a:r>
          </a:p>
          <a:p>
            <a:r>
              <a:rPr lang="en-US" sz="4400" dirty="0" smtClean="0"/>
              <a:t>I </a:t>
            </a:r>
            <a:r>
              <a:rPr lang="en-US" sz="4400" dirty="0"/>
              <a:t>will not cut corners.   </a:t>
            </a:r>
          </a:p>
          <a:p>
            <a:pPr marL="0" indent="0">
              <a:buNone/>
            </a:pPr>
            <a:r>
              <a:rPr lang="en-US" sz="200" dirty="0"/>
              <a:t/>
            </a:r>
            <a:br>
              <a:rPr lang="en-US" sz="200" dirty="0"/>
            </a:br>
            <a:r>
              <a:rPr lang="en-US" sz="200" dirty="0"/>
              <a:t>	</a:t>
            </a:r>
            <a:r>
              <a:rPr lang="en-US" sz="4400" dirty="0"/>
              <a:t>”	”</a:t>
            </a:r>
            <a:br>
              <a:rPr lang="en-US" sz="4400" dirty="0"/>
            </a:br>
            <a:r>
              <a:rPr lang="en-US" sz="4400" dirty="0"/>
              <a:t>	”	</a:t>
            </a:r>
            <a:r>
              <a:rPr lang="en-US" sz="4400" dirty="0" smtClean="0"/>
              <a:t>”</a:t>
            </a:r>
            <a:endParaRPr lang="en-US" sz="4400" dirty="0"/>
          </a:p>
        </p:txBody>
      </p:sp>
    </p:spTree>
    <p:extLst>
      <p:ext uri="{BB962C8B-B14F-4D97-AF65-F5344CB8AC3E}">
        <p14:creationId xmlns:p14="http://schemas.microsoft.com/office/powerpoint/2010/main" val="1154741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1000"/>
                                        <p:tgtEl>
                                          <p:spTgt spid="9">
                                            <p:txEl>
                                              <p:pRg st="4" end="4"/>
                                            </p:txEl>
                                          </p:spTgt>
                                        </p:tgtEl>
                                      </p:cBhvr>
                                    </p:animEffect>
                                    <p:anim calcmode="lin" valueType="num">
                                      <p:cBhvr>
                                        <p:cTn id="3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9">
                                            <p:txEl>
                                              <p:pRg st="5" end="5"/>
                                            </p:txEl>
                                          </p:spTgt>
                                        </p:tgtEl>
                                        <p:attrNameLst>
                                          <p:attrName>style.visibility</p:attrName>
                                        </p:attrNameLst>
                                      </p:cBhvr>
                                      <p:to>
                                        <p:strVal val="visible"/>
                                      </p:to>
                                    </p:set>
                                    <p:animEffect transition="in" filter="fade">
                                      <p:cBhvr>
                                        <p:cTn id="42" dur="1000"/>
                                        <p:tgtEl>
                                          <p:spTgt spid="9">
                                            <p:txEl>
                                              <p:pRg st="5" end="5"/>
                                            </p:txEl>
                                          </p:spTgt>
                                        </p:tgtEl>
                                      </p:cBhvr>
                                    </p:animEffect>
                                    <p:anim calcmode="lin" valueType="num">
                                      <p:cBhvr>
                                        <p:cTn id="43"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9">
                                            <p:txEl>
                                              <p:pRg st="6" end="6"/>
                                            </p:txEl>
                                          </p:spTgt>
                                        </p:tgtEl>
                                        <p:attrNameLst>
                                          <p:attrName>style.visibility</p:attrName>
                                        </p:attrNameLst>
                                      </p:cBhvr>
                                      <p:to>
                                        <p:strVal val="visible"/>
                                      </p:to>
                                    </p:set>
                                    <p:animEffect transition="in" filter="fade">
                                      <p:cBhvr>
                                        <p:cTn id="49" dur="1000"/>
                                        <p:tgtEl>
                                          <p:spTgt spid="9">
                                            <p:txEl>
                                              <p:pRg st="6" end="6"/>
                                            </p:txEl>
                                          </p:spTgt>
                                        </p:tgtEl>
                                      </p:cBhvr>
                                    </p:animEffect>
                                    <p:anim calcmode="lin" valueType="num">
                                      <p:cBhvr>
                                        <p:cTn id="50"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To the Blooming End</a:t>
            </a:r>
            <a:endParaRPr lang="en-US" dirty="0"/>
          </a:p>
        </p:txBody>
      </p:sp>
      <p:sp>
        <p:nvSpPr>
          <p:cNvPr id="5" name="Text Placeholder 4"/>
          <p:cNvSpPr>
            <a:spLocks noGrp="1"/>
          </p:cNvSpPr>
          <p:nvPr>
            <p:ph type="body" idx="1"/>
          </p:nvPr>
        </p:nvSpPr>
        <p:spPr/>
        <p:txBody>
          <a:bodyPr/>
          <a:lstStyle/>
          <a:p>
            <a:r>
              <a:rPr lang="en-US" dirty="0" smtClean="0"/>
              <a:t>Writing questions with a clear expectation for student response</a:t>
            </a:r>
            <a:endParaRPr lang="en-US" dirty="0"/>
          </a:p>
        </p:txBody>
      </p:sp>
    </p:spTree>
    <p:extLst>
      <p:ext uri="{BB962C8B-B14F-4D97-AF65-F5344CB8AC3E}">
        <p14:creationId xmlns:p14="http://schemas.microsoft.com/office/powerpoint/2010/main" val="1433547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200" dirty="0" smtClean="0"/>
              <a:t>Straw Pan Flute Lab—Elementary Science</a:t>
            </a:r>
            <a:endParaRPr lang="en-US" sz="3200" dirty="0"/>
          </a:p>
        </p:txBody>
      </p:sp>
      <p:pic>
        <p:nvPicPr>
          <p:cNvPr id="3074" name="Picture 2"/>
          <p:cNvPicPr>
            <a:picLocks noGrp="1" noChangeAspect="1" noChangeArrowheads="1"/>
          </p:cNvPicPr>
          <p:nvPr>
            <p:ph sz="half" idx="1"/>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4617617">
            <a:off x="2878184" y="1679325"/>
            <a:ext cx="3311283" cy="5272860"/>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3573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200" dirty="0" smtClean="0"/>
              <a:t>Straw Pan Flute Lab—Elementary Science</a:t>
            </a:r>
            <a:endParaRPr lang="en-US" sz="3200" dirty="0"/>
          </a:p>
        </p:txBody>
      </p:sp>
      <p:sp>
        <p:nvSpPr>
          <p:cNvPr id="7" name="Text Placeholder 6"/>
          <p:cNvSpPr>
            <a:spLocks noGrp="1"/>
          </p:cNvSpPr>
          <p:nvPr>
            <p:ph type="body" idx="1"/>
          </p:nvPr>
        </p:nvSpPr>
        <p:spPr/>
        <p:txBody>
          <a:bodyPr/>
          <a:lstStyle/>
          <a:p>
            <a:r>
              <a:rPr lang="en-US" dirty="0" smtClean="0"/>
              <a:t>The Last Question</a:t>
            </a:r>
            <a:endParaRPr lang="en-US" dirty="0"/>
          </a:p>
        </p:txBody>
      </p:sp>
      <p:sp>
        <p:nvSpPr>
          <p:cNvPr id="8" name="Content Placeholder 7"/>
          <p:cNvSpPr>
            <a:spLocks noGrp="1"/>
          </p:cNvSpPr>
          <p:nvPr>
            <p:ph sz="half" idx="2"/>
          </p:nvPr>
        </p:nvSpPr>
        <p:spPr>
          <a:xfrm>
            <a:off x="624114" y="2743195"/>
            <a:ext cx="3703284" cy="3433769"/>
          </a:xfrm>
        </p:spPr>
        <p:txBody>
          <a:bodyPr>
            <a:normAutofit/>
          </a:bodyPr>
          <a:lstStyle/>
          <a:p>
            <a:pPr marL="0" indent="0" algn="ctr">
              <a:buNone/>
            </a:pPr>
            <a:r>
              <a:rPr lang="en-US" sz="4800" dirty="0" smtClean="0"/>
              <a:t>What made the difference in the notes we heard?</a:t>
            </a:r>
            <a:endParaRPr lang="en-US" sz="4800" dirty="0"/>
          </a:p>
        </p:txBody>
      </p:sp>
      <p:sp>
        <p:nvSpPr>
          <p:cNvPr id="9" name="Text Placeholder 8"/>
          <p:cNvSpPr>
            <a:spLocks noGrp="1"/>
          </p:cNvSpPr>
          <p:nvPr>
            <p:ph type="body" sz="quarter" idx="3"/>
          </p:nvPr>
        </p:nvSpPr>
        <p:spPr/>
        <p:txBody>
          <a:bodyPr/>
          <a:lstStyle/>
          <a:p>
            <a:r>
              <a:rPr lang="en-US" dirty="0" smtClean="0"/>
              <a:t>Most Answered</a:t>
            </a:r>
            <a:endParaRPr lang="en-US" dirty="0"/>
          </a:p>
        </p:txBody>
      </p:sp>
      <p:sp>
        <p:nvSpPr>
          <p:cNvPr id="10" name="Content Placeholder 9"/>
          <p:cNvSpPr>
            <a:spLocks noGrp="1"/>
          </p:cNvSpPr>
          <p:nvPr>
            <p:ph sz="quarter" idx="4"/>
          </p:nvPr>
        </p:nvSpPr>
        <p:spPr/>
        <p:txBody>
          <a:bodyPr>
            <a:normAutofit/>
          </a:bodyPr>
          <a:lstStyle/>
          <a:p>
            <a:r>
              <a:rPr lang="en-US" dirty="0" smtClean="0"/>
              <a:t>The Straws</a:t>
            </a:r>
          </a:p>
          <a:p>
            <a:pPr marL="0" indent="0">
              <a:buNone/>
            </a:pPr>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4950" y="3567112"/>
            <a:ext cx="2857500" cy="1895475"/>
          </a:xfrm>
          <a:prstGeom prst="rect">
            <a:avLst/>
          </a:prstGeom>
        </p:spPr>
      </p:pic>
      <p:sp>
        <p:nvSpPr>
          <p:cNvPr id="2" name="Rectangle 1"/>
          <p:cNvSpPr/>
          <p:nvPr/>
        </p:nvSpPr>
        <p:spPr>
          <a:xfrm>
            <a:off x="4718928" y="3350874"/>
            <a:ext cx="3648075" cy="260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9878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build="p"/>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Straw Pan Flute Lab—Elementary Science</a:t>
            </a:r>
          </a:p>
        </p:txBody>
      </p:sp>
      <p:sp>
        <p:nvSpPr>
          <p:cNvPr id="5" name="Content Placeholder 4"/>
          <p:cNvSpPr>
            <a:spLocks noGrp="1"/>
          </p:cNvSpPr>
          <p:nvPr>
            <p:ph idx="1"/>
          </p:nvPr>
        </p:nvSpPr>
        <p:spPr/>
        <p:txBody>
          <a:bodyPr>
            <a:normAutofit/>
          </a:bodyPr>
          <a:lstStyle/>
          <a:p>
            <a:r>
              <a:rPr lang="en-US" sz="4000" dirty="0" smtClean="0"/>
              <a:t>What is your response to incorrect answers?</a:t>
            </a:r>
          </a:p>
          <a:p>
            <a:r>
              <a:rPr lang="en-US" sz="4000" dirty="0" err="1" smtClean="0"/>
              <a:t>RtI</a:t>
            </a:r>
            <a:r>
              <a:rPr lang="en-US" sz="4000" dirty="0" smtClean="0"/>
              <a:t>—what do we do when kids don’t know what we thought we taught them?</a:t>
            </a:r>
            <a:endParaRPr lang="en-US" sz="4000" dirty="0"/>
          </a:p>
        </p:txBody>
      </p:sp>
    </p:spTree>
    <p:extLst>
      <p:ext uri="{BB962C8B-B14F-4D97-AF65-F5344CB8AC3E}">
        <p14:creationId xmlns:p14="http://schemas.microsoft.com/office/powerpoint/2010/main" val="937495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Straw Pan Flute Lab—Elementary Science</a:t>
            </a:r>
          </a:p>
        </p:txBody>
      </p:sp>
      <p:sp>
        <p:nvSpPr>
          <p:cNvPr id="5" name="Content Placeholder 4"/>
          <p:cNvSpPr>
            <a:spLocks noGrp="1"/>
          </p:cNvSpPr>
          <p:nvPr>
            <p:ph idx="1"/>
          </p:nvPr>
        </p:nvSpPr>
        <p:spPr/>
        <p:txBody>
          <a:bodyPr>
            <a:normAutofit/>
          </a:bodyPr>
          <a:lstStyle/>
          <a:p>
            <a:r>
              <a:rPr lang="en-US" sz="3200" dirty="0" smtClean="0"/>
              <a:t>Cloze-</a:t>
            </a:r>
            <a:r>
              <a:rPr lang="en-US" sz="3200" dirty="0" err="1" smtClean="0"/>
              <a:t>ish</a:t>
            </a:r>
            <a:r>
              <a:rPr lang="en-US" sz="3200" dirty="0" smtClean="0"/>
              <a:t>—The ___________ of the straws changed the way _______ flowed through them. The change in flow changed the _____________ of the wavelength of the sound. </a:t>
            </a:r>
          </a:p>
          <a:p>
            <a:r>
              <a:rPr lang="en-US" sz="3200" dirty="0" smtClean="0"/>
              <a:t>Don’t write “Answers will vary”</a:t>
            </a:r>
            <a:br>
              <a:rPr lang="en-US" sz="3200" dirty="0" smtClean="0"/>
            </a:br>
            <a:r>
              <a:rPr lang="en-US" sz="3200" dirty="0" smtClean="0"/>
              <a:t>on your key. </a:t>
            </a:r>
            <a:endParaRPr lang="en-US" sz="3200" dirty="0"/>
          </a:p>
        </p:txBody>
      </p:sp>
      <p:sp>
        <p:nvSpPr>
          <p:cNvPr id="2" name="TextBox 1"/>
          <p:cNvSpPr txBox="1"/>
          <p:nvPr/>
        </p:nvSpPr>
        <p:spPr>
          <a:xfrm>
            <a:off x="962439" y="2143125"/>
            <a:ext cx="8181975" cy="2554545"/>
          </a:xfrm>
          <a:prstGeom prst="rect">
            <a:avLst/>
          </a:prstGeom>
          <a:solidFill>
            <a:schemeClr val="bg1"/>
          </a:solidFill>
        </p:spPr>
        <p:txBody>
          <a:bodyPr wrap="square" rtlCol="0">
            <a:spAutoFit/>
          </a:bodyPr>
          <a:lstStyle/>
          <a:p>
            <a:pPr marL="228600" lvl="0" indent="-228600">
              <a:spcBef>
                <a:spcPts val="1500"/>
              </a:spcBef>
              <a:buFont typeface="Wingdings" panose="05000000000000000000" pitchFamily="2" charset="2"/>
              <a:buChar char="§"/>
            </a:pPr>
            <a:r>
              <a:rPr lang="en-US" sz="3200" dirty="0">
                <a:solidFill>
                  <a:srgbClr val="3C4743"/>
                </a:solidFill>
              </a:rPr>
              <a:t>Cloze-</a:t>
            </a:r>
            <a:r>
              <a:rPr lang="en-US" sz="3200" dirty="0" err="1">
                <a:solidFill>
                  <a:srgbClr val="3C4743"/>
                </a:solidFill>
              </a:rPr>
              <a:t>ish</a:t>
            </a:r>
            <a:r>
              <a:rPr lang="en-US" sz="3200" dirty="0">
                <a:solidFill>
                  <a:srgbClr val="3C4743"/>
                </a:solidFill>
              </a:rPr>
              <a:t>—The </a:t>
            </a:r>
            <a:r>
              <a:rPr lang="en-US" sz="3200" dirty="0" smtClean="0">
                <a:solidFill>
                  <a:srgbClr val="3C4743"/>
                </a:solidFill>
              </a:rPr>
              <a:t>______________________ changed </a:t>
            </a:r>
            <a:r>
              <a:rPr lang="en-US" sz="3200" dirty="0">
                <a:solidFill>
                  <a:srgbClr val="3C4743"/>
                </a:solidFill>
              </a:rPr>
              <a:t>the way _______ flowed through them. The change in flow changed the </a:t>
            </a:r>
            <a:r>
              <a:rPr lang="en-US" sz="3200" dirty="0" smtClean="0">
                <a:solidFill>
                  <a:srgbClr val="3C4743"/>
                </a:solidFill>
              </a:rPr>
              <a:t>___________________________ of </a:t>
            </a:r>
            <a:r>
              <a:rPr lang="en-US" sz="3200" dirty="0">
                <a:solidFill>
                  <a:srgbClr val="3C4743"/>
                </a:solidFill>
              </a:rPr>
              <a:t>the sound. </a:t>
            </a:r>
          </a:p>
        </p:txBody>
      </p:sp>
    </p:spTree>
    <p:extLst>
      <p:ext uri="{BB962C8B-B14F-4D97-AF65-F5344CB8AC3E}">
        <p14:creationId xmlns:p14="http://schemas.microsoft.com/office/powerpoint/2010/main" val="3454705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Straw Pan Flute Lab—Elementary Science</a:t>
            </a:r>
          </a:p>
        </p:txBody>
      </p:sp>
      <p:sp>
        <p:nvSpPr>
          <p:cNvPr id="5" name="Content Placeholder 4"/>
          <p:cNvSpPr>
            <a:spLocks noGrp="1"/>
          </p:cNvSpPr>
          <p:nvPr>
            <p:ph idx="1"/>
          </p:nvPr>
        </p:nvSpPr>
        <p:spPr/>
        <p:txBody>
          <a:bodyPr>
            <a:normAutofit/>
          </a:bodyPr>
          <a:lstStyle/>
          <a:p>
            <a:r>
              <a:rPr lang="en-US" sz="3200" dirty="0" smtClean="0"/>
              <a:t>Discussion.</a:t>
            </a:r>
          </a:p>
        </p:txBody>
      </p:sp>
      <p:pic>
        <p:nvPicPr>
          <p:cNvPr id="1026" name="Picture 2" descr="http://media-cache-ec0.pinimg.com/236x/0e/ee/cb/0eeecbbbdabd1cf904b9d63e83d74c8e.jpg"/>
          <p:cNvPicPr>
            <a:picLocks noChangeAspect="1" noChangeArrowheads="1"/>
          </p:cNvPicPr>
          <p:nvPr/>
        </p:nvPicPr>
        <p:blipFill rotWithShape="1">
          <a:blip r:embed="rId2">
            <a:extLst>
              <a:ext uri="{28A0092B-C50C-407E-A947-70E740481C1C}">
                <a14:useLocalDpi xmlns:a14="http://schemas.microsoft.com/office/drawing/2010/main" val="0"/>
              </a:ext>
            </a:extLst>
          </a:blip>
          <a:srcRect l="8731" t="25167" r="10610" b="14842"/>
          <a:stretch/>
        </p:blipFill>
        <p:spPr bwMode="auto">
          <a:xfrm>
            <a:off x="4353966" y="2276060"/>
            <a:ext cx="3666912" cy="3998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302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00000"/>
              </a:lnSpc>
            </a:pPr>
            <a:r>
              <a:rPr lang="en-US" sz="3200" b="0" dirty="0" smtClean="0"/>
              <a:t>Each </a:t>
            </a:r>
            <a:r>
              <a:rPr lang="en-US" sz="3200" b="0" dirty="0"/>
              <a:t>project is sort of like a Trojan </a:t>
            </a:r>
            <a:r>
              <a:rPr lang="en-US" sz="3200" b="0" dirty="0" smtClean="0"/>
              <a:t>horse. I </a:t>
            </a:r>
            <a:r>
              <a:rPr lang="en-US" sz="3200" b="0" dirty="0"/>
              <a:t>don’t tell them, ‘You should learn kinematics or momentum,’ no. The project </a:t>
            </a:r>
            <a:r>
              <a:rPr lang="en-US" sz="3200" b="0" i="1" dirty="0"/>
              <a:t>requires</a:t>
            </a:r>
            <a:r>
              <a:rPr lang="en-US" sz="3200" b="0" dirty="0"/>
              <a:t> them to learn kinematics and momentum; otherwise they can’t do it</a:t>
            </a:r>
            <a:r>
              <a:rPr lang="en-US" sz="3200" b="0" dirty="0" smtClean="0"/>
              <a:t>.</a:t>
            </a:r>
            <a:endParaRPr lang="en-US" sz="3200" dirty="0"/>
          </a:p>
        </p:txBody>
      </p:sp>
      <p:sp>
        <p:nvSpPr>
          <p:cNvPr id="3" name="Text Placeholder 2"/>
          <p:cNvSpPr>
            <a:spLocks noGrp="1"/>
          </p:cNvSpPr>
          <p:nvPr>
            <p:ph type="body" idx="1"/>
          </p:nvPr>
        </p:nvSpPr>
        <p:spPr/>
        <p:txBody>
          <a:bodyPr>
            <a:normAutofit/>
          </a:bodyPr>
          <a:lstStyle/>
          <a:p>
            <a:r>
              <a:rPr lang="en-US" dirty="0" smtClean="0"/>
              <a:t>Eric Mazur</a:t>
            </a:r>
          </a:p>
          <a:p>
            <a:r>
              <a:rPr lang="en-US" sz="2000" i="1" dirty="0" err="1"/>
              <a:t>Balkanski</a:t>
            </a:r>
            <a:r>
              <a:rPr lang="en-US" sz="2000" i="1" dirty="0"/>
              <a:t> Professor of Physics and Applied </a:t>
            </a:r>
            <a:r>
              <a:rPr lang="en-US" sz="2000" i="1" dirty="0" smtClean="0"/>
              <a:t>Physics, Harvard</a:t>
            </a:r>
          </a:p>
          <a:p>
            <a:r>
              <a:rPr lang="en-US" sz="2000" i="1" dirty="0" smtClean="0"/>
              <a:t>AP 50 Experience</a:t>
            </a:r>
            <a:endParaRPr lang="en-US" sz="2000" i="1" dirty="0"/>
          </a:p>
        </p:txBody>
      </p:sp>
    </p:spTree>
    <p:extLst>
      <p:ext uri="{BB962C8B-B14F-4D97-AF65-F5344CB8AC3E}">
        <p14:creationId xmlns:p14="http://schemas.microsoft.com/office/powerpoint/2010/main" val="2482308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186609" y="1252330"/>
            <a:ext cx="6877877" cy="3021495"/>
          </a:xfrm>
        </p:spPr>
        <p:txBody>
          <a:bodyPr>
            <a:noAutofit/>
          </a:bodyPr>
          <a:lstStyle/>
          <a:p>
            <a:pPr algn="r"/>
            <a:r>
              <a:rPr lang="en-US" sz="2400" dirty="0" smtClean="0"/>
              <a:t>We have accumulated stupendous know-how. Still avoidable failures are common. The reason is the</a:t>
            </a:r>
            <a:r>
              <a:rPr lang="en-US" sz="3000" dirty="0" smtClean="0"/>
              <a:t/>
            </a:r>
            <a:br>
              <a:rPr lang="en-US" sz="3000" dirty="0" smtClean="0"/>
            </a:br>
            <a:r>
              <a:rPr lang="en-US" sz="3600" dirty="0" smtClean="0">
                <a:effectLst>
                  <a:outerShdw blurRad="38100" dist="38100" dir="2700000" algn="tl">
                    <a:srgbClr val="000000">
                      <a:alpha val="43137"/>
                    </a:srgbClr>
                  </a:outerShdw>
                </a:effectLst>
              </a:rPr>
              <a:t>volume and complexity</a:t>
            </a:r>
            <a:r>
              <a:rPr lang="en-US" sz="3000" dirty="0" smtClean="0">
                <a:solidFill>
                  <a:schemeClr val="accent1"/>
                </a:solidFill>
                <a:effectLst>
                  <a:outerShdw blurRad="38100" dist="38100" dir="2700000" algn="tl">
                    <a:srgbClr val="000000">
                      <a:alpha val="43137"/>
                    </a:srgbClr>
                  </a:outerShdw>
                </a:effectLst>
              </a:rPr>
              <a:t/>
            </a:r>
            <a:br>
              <a:rPr lang="en-US" sz="3000" dirty="0" smtClean="0">
                <a:solidFill>
                  <a:schemeClr val="accent1"/>
                </a:solidFill>
                <a:effectLst>
                  <a:outerShdw blurRad="38100" dist="38100" dir="2700000" algn="tl">
                    <a:srgbClr val="000000">
                      <a:alpha val="43137"/>
                    </a:srgbClr>
                  </a:outerShdw>
                </a:effectLst>
              </a:rPr>
            </a:br>
            <a:r>
              <a:rPr lang="en-US" sz="2400" dirty="0" smtClean="0"/>
              <a:t>of what we know have exceeded our ability to deliver its benefits correctly, safely, and reliably.</a:t>
            </a:r>
            <a:endParaRPr lang="en-US" sz="2400" dirty="0"/>
          </a:p>
        </p:txBody>
      </p:sp>
      <p:sp>
        <p:nvSpPr>
          <p:cNvPr id="5" name="Subtitle 4"/>
          <p:cNvSpPr>
            <a:spLocks noGrp="1"/>
          </p:cNvSpPr>
          <p:nvPr>
            <p:ph type="subTitle" idx="1"/>
          </p:nvPr>
        </p:nvSpPr>
        <p:spPr/>
        <p:txBody>
          <a:bodyPr/>
          <a:lstStyle/>
          <a:p>
            <a:r>
              <a:rPr lang="en-US" u="sng" dirty="0" smtClean="0"/>
              <a:t>The Checklist Manifesto: How to Get Things Right</a:t>
            </a:r>
            <a:endParaRPr lang="en-US" dirty="0" smtClean="0"/>
          </a:p>
          <a:p>
            <a:r>
              <a:rPr lang="en-US" dirty="0" smtClean="0"/>
              <a:t>by Dr. </a:t>
            </a:r>
            <a:r>
              <a:rPr lang="en-US" dirty="0" err="1" smtClean="0"/>
              <a:t>Atul</a:t>
            </a:r>
            <a:r>
              <a:rPr lang="en-US" dirty="0" smtClean="0"/>
              <a:t> </a:t>
            </a:r>
            <a:r>
              <a:rPr lang="en-US" dirty="0" err="1" smtClean="0"/>
              <a:t>Gawande</a:t>
            </a:r>
            <a:endParaRPr lang="en-US" dirty="0"/>
          </a:p>
        </p:txBody>
      </p:sp>
    </p:spTree>
    <p:extLst>
      <p:ext uri="{BB962C8B-B14F-4D97-AF65-F5344CB8AC3E}">
        <p14:creationId xmlns:p14="http://schemas.microsoft.com/office/powerpoint/2010/main" val="2051636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If I’ve said it once</a:t>
            </a:r>
            <a:endParaRPr lang="en-US" dirty="0"/>
          </a:p>
        </p:txBody>
      </p:sp>
      <p:sp>
        <p:nvSpPr>
          <p:cNvPr id="5" name="Text Placeholder 4"/>
          <p:cNvSpPr>
            <a:spLocks noGrp="1"/>
          </p:cNvSpPr>
          <p:nvPr>
            <p:ph type="body" idx="1"/>
          </p:nvPr>
        </p:nvSpPr>
        <p:spPr/>
        <p:txBody>
          <a:bodyPr/>
          <a:lstStyle/>
          <a:p>
            <a:r>
              <a:rPr lang="en-US" dirty="0" smtClean="0"/>
              <a:t>Use not vain repetitions.</a:t>
            </a:r>
            <a:endParaRPr lang="en-US" dirty="0"/>
          </a:p>
        </p:txBody>
      </p:sp>
    </p:spTree>
    <p:extLst>
      <p:ext uri="{BB962C8B-B14F-4D97-AF65-F5344CB8AC3E}">
        <p14:creationId xmlns:p14="http://schemas.microsoft.com/office/powerpoint/2010/main" val="3396741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smtClean="0"/>
              <a:t>If I’ve said it once, . . . </a:t>
            </a:r>
            <a:endParaRPr lang="en-US" sz="4000" dirty="0"/>
          </a:p>
        </p:txBody>
      </p:sp>
      <p:sp>
        <p:nvSpPr>
          <p:cNvPr id="5" name="Content Placeholder 4"/>
          <p:cNvSpPr>
            <a:spLocks noGrp="1"/>
          </p:cNvSpPr>
          <p:nvPr>
            <p:ph idx="1"/>
          </p:nvPr>
        </p:nvSpPr>
        <p:spPr/>
        <p:txBody>
          <a:bodyPr>
            <a:noAutofit/>
          </a:bodyPr>
          <a:lstStyle/>
          <a:p>
            <a:r>
              <a:rPr lang="en-US" sz="2800" dirty="0" smtClean="0"/>
              <a:t>Sharpen your </a:t>
            </a:r>
            <a:r>
              <a:rPr lang="en-US" sz="2800" dirty="0" err="1" smtClean="0"/>
              <a:t>malarch-ometer</a:t>
            </a:r>
            <a:r>
              <a:rPr lang="en-US" sz="2800" dirty="0" smtClean="0"/>
              <a:t>.</a:t>
            </a:r>
          </a:p>
          <a:p>
            <a:pPr lvl="1"/>
            <a:r>
              <a:rPr lang="en-US" sz="2800" dirty="0" smtClean="0"/>
              <a:t>Don’t let repetition mask content that is lacking.</a:t>
            </a:r>
          </a:p>
          <a:p>
            <a:pPr lvl="1"/>
            <a:r>
              <a:rPr lang="en-US" sz="2800" dirty="0" smtClean="0"/>
              <a:t>Don’t let a command of conventions or vocabulary do the same.</a:t>
            </a:r>
          </a:p>
          <a:p>
            <a:pPr lvl="1"/>
            <a:r>
              <a:rPr lang="en-US" sz="2800" dirty="0" smtClean="0"/>
              <a:t>Insist on specificity of argument, explanation, or response.</a:t>
            </a:r>
          </a:p>
          <a:p>
            <a:pPr lvl="1"/>
            <a:r>
              <a:rPr lang="en-US" sz="2800" dirty="0" smtClean="0"/>
              <a:t>At the risk of repeating myself, make your key clear.</a:t>
            </a:r>
            <a:endParaRPr lang="en-US" sz="2800" dirty="0"/>
          </a:p>
        </p:txBody>
      </p:sp>
    </p:spTree>
    <p:extLst>
      <p:ext uri="{BB962C8B-B14F-4D97-AF65-F5344CB8AC3E}">
        <p14:creationId xmlns:p14="http://schemas.microsoft.com/office/powerpoint/2010/main" val="1101285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Practice</a:t>
            </a:r>
            <a:endParaRPr lang="en-US" dirty="0"/>
          </a:p>
        </p:txBody>
      </p:sp>
      <p:sp>
        <p:nvSpPr>
          <p:cNvPr id="5" name="Text Placeholder 4"/>
          <p:cNvSpPr>
            <a:spLocks noGrp="1"/>
          </p:cNvSpPr>
          <p:nvPr>
            <p:ph type="body" idx="1"/>
          </p:nvPr>
        </p:nvSpPr>
        <p:spPr/>
        <p:txBody>
          <a:bodyPr>
            <a:normAutofit fontScale="85000" lnSpcReduction="10000"/>
          </a:bodyPr>
          <a:lstStyle/>
          <a:p>
            <a:r>
              <a:rPr lang="en-US" dirty="0"/>
              <a:t>Take advantage of every opportunity to practice your communication skills so that when important occasions arise, you will have the gift, the style, the sharpness, the clarity, and the emotions to affect other people. </a:t>
            </a:r>
            <a:r>
              <a:rPr lang="en-US" dirty="0" smtClean="0"/>
              <a:t> </a:t>
            </a:r>
            <a:endParaRPr lang="en-US" dirty="0"/>
          </a:p>
        </p:txBody>
      </p:sp>
      <p:sp>
        <p:nvSpPr>
          <p:cNvPr id="6" name="TextBox 5"/>
          <p:cNvSpPr txBox="1"/>
          <p:nvPr/>
        </p:nvSpPr>
        <p:spPr>
          <a:xfrm rot="21034708">
            <a:off x="7143750" y="5594093"/>
            <a:ext cx="1809750" cy="461665"/>
          </a:xfrm>
          <a:prstGeom prst="rect">
            <a:avLst/>
          </a:prstGeom>
          <a:noFill/>
        </p:spPr>
        <p:txBody>
          <a:bodyPr wrap="square" rtlCol="0">
            <a:spAutoFit/>
          </a:bodyPr>
          <a:lstStyle/>
          <a:p>
            <a:r>
              <a:rPr lang="en-US" sz="2400" dirty="0" smtClean="0">
                <a:latin typeface="Amienne" panose="04000508060000020003" pitchFamily="82" charset="0"/>
              </a:rPr>
              <a:t>Jim </a:t>
            </a:r>
            <a:r>
              <a:rPr lang="en-US" sz="2400" dirty="0" err="1" smtClean="0">
                <a:latin typeface="Amienne" panose="04000508060000020003" pitchFamily="82" charset="0"/>
              </a:rPr>
              <a:t>Rohn</a:t>
            </a:r>
            <a:endParaRPr lang="en-US" sz="2400" dirty="0">
              <a:latin typeface="Amienne" panose="04000508060000020003" pitchFamily="82" charset="0"/>
            </a:endParaRPr>
          </a:p>
        </p:txBody>
      </p:sp>
    </p:spTree>
    <p:extLst>
      <p:ext uri="{BB962C8B-B14F-4D97-AF65-F5344CB8AC3E}">
        <p14:creationId xmlns:p14="http://schemas.microsoft.com/office/powerpoint/2010/main" val="329013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600" dirty="0" smtClean="0"/>
              <a:t>What word-based practice looks like:</a:t>
            </a:r>
            <a:endParaRPr lang="en-US" sz="3600"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802" t="13438" r="27677" b="20939"/>
          <a:stretch/>
        </p:blipFill>
        <p:spPr bwMode="auto">
          <a:xfrm>
            <a:off x="1780179" y="2046453"/>
            <a:ext cx="5576077" cy="4623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225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46652" y="466344"/>
            <a:ext cx="8070574" cy="1362113"/>
          </a:xfrm>
        </p:spPr>
        <p:txBody>
          <a:bodyPr>
            <a:normAutofit/>
          </a:bodyPr>
          <a:lstStyle/>
          <a:p>
            <a:r>
              <a:rPr lang="en-US" sz="3600" dirty="0" smtClean="0"/>
              <a:t>What word-based practice could look like:</a:t>
            </a:r>
            <a:endParaRPr lang="en-US" sz="3600" dirty="0"/>
          </a:p>
        </p:txBody>
      </p:sp>
      <p:sp>
        <p:nvSpPr>
          <p:cNvPr id="2" name="Content Placeholder 1"/>
          <p:cNvSpPr>
            <a:spLocks noGrp="1"/>
          </p:cNvSpPr>
          <p:nvPr>
            <p:ph idx="1"/>
          </p:nvPr>
        </p:nvSpPr>
        <p:spPr>
          <a:xfrm>
            <a:off x="4267200" y="2190749"/>
            <a:ext cx="3914394" cy="3986213"/>
          </a:xfrm>
        </p:spPr>
        <p:txBody>
          <a:bodyPr/>
          <a:lstStyle/>
          <a:p>
            <a:r>
              <a:rPr lang="en-US" dirty="0" smtClean="0"/>
              <a:t>Given this soil sample, what is the life story of this section? Be sure to include details about what forms each layer. Describe the processes to me as if I’m a second grader who has not yet learned about soil layers.</a:t>
            </a:r>
          </a:p>
          <a:p>
            <a:r>
              <a:rPr lang="en-US" dirty="0" smtClean="0"/>
              <a:t>Alternative: Given a single type of soil, tell its life story. </a:t>
            </a:r>
            <a:endParaRPr lang="en-US" dirty="0"/>
          </a:p>
        </p:txBody>
      </p:sp>
      <p:pic>
        <p:nvPicPr>
          <p:cNvPr id="2052" name="Picture 4" descr="Soil Profi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042" y="2352472"/>
            <a:ext cx="3429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95325" y="6181725"/>
            <a:ext cx="7743825" cy="646331"/>
          </a:xfrm>
          <a:prstGeom prst="rect">
            <a:avLst/>
          </a:prstGeom>
          <a:noFill/>
        </p:spPr>
        <p:txBody>
          <a:bodyPr wrap="square" rtlCol="0">
            <a:spAutoFit/>
          </a:bodyPr>
          <a:lstStyle/>
          <a:p>
            <a:r>
              <a:rPr lang="en-US" dirty="0" smtClean="0"/>
              <a:t>Third grade soil TEKS:</a:t>
            </a:r>
            <a:r>
              <a:rPr lang="en-US" dirty="0"/>
              <a:t> explore and record how soils are formed by weathering of rock and the decomposition of plant and animal </a:t>
            </a:r>
            <a:r>
              <a:rPr lang="en-US" dirty="0" smtClean="0"/>
              <a:t>remains.</a:t>
            </a:r>
            <a:endParaRPr lang="en-US" dirty="0"/>
          </a:p>
        </p:txBody>
      </p:sp>
    </p:spTree>
    <p:extLst>
      <p:ext uri="{BB962C8B-B14F-4D97-AF65-F5344CB8AC3E}">
        <p14:creationId xmlns:p14="http://schemas.microsoft.com/office/powerpoint/2010/main" val="4015422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600" dirty="0" smtClean="0"/>
              <a:t>What practice/assessment looks like:</a:t>
            </a:r>
            <a:endParaRPr lang="en-US" sz="3600" dirty="0"/>
          </a:p>
        </p:txBody>
      </p:sp>
      <p:sp>
        <p:nvSpPr>
          <p:cNvPr id="2" name="Content Placeholder 1"/>
          <p:cNvSpPr>
            <a:spLocks noGrp="1"/>
          </p:cNvSpPr>
          <p:nvPr>
            <p:ph idx="1"/>
          </p:nvPr>
        </p:nvSpPr>
        <p:spPr>
          <a:xfrm>
            <a:off x="457200" y="1918253"/>
            <a:ext cx="8368748" cy="4780722"/>
          </a:xfrm>
        </p:spPr>
        <p:txBody>
          <a:bodyPr>
            <a:normAutofit lnSpcReduction="10000"/>
          </a:bodyPr>
          <a:lstStyle/>
          <a:p>
            <a:r>
              <a:rPr lang="en-US" dirty="0"/>
              <a:t>Assignment Directions: Using the list below, shade or color the maps to indicate which </a:t>
            </a:r>
            <a:r>
              <a:rPr lang="en-US" dirty="0" smtClean="0"/>
              <a:t>European </a:t>
            </a:r>
            <a:r>
              <a:rPr lang="en-US" dirty="0"/>
              <a:t>nation controlled each African or Asian territory. For cities on the Asia map, color </a:t>
            </a:r>
            <a:r>
              <a:rPr lang="en-US" dirty="0" smtClean="0"/>
              <a:t>a larger </a:t>
            </a:r>
            <a:r>
              <a:rPr lang="en-US" dirty="0"/>
              <a:t>circle around the dot. </a:t>
            </a:r>
            <a:endParaRPr lang="en-US" dirty="0" smtClean="0"/>
          </a:p>
          <a:p>
            <a:r>
              <a:rPr lang="en-US" dirty="0" smtClean="0"/>
              <a:t>Students given a list of over fifty nations.</a:t>
            </a:r>
          </a:p>
          <a:p>
            <a:pPr lvl="1"/>
            <a:r>
              <a:rPr lang="en-US" dirty="0"/>
              <a:t>Africa</a:t>
            </a:r>
          </a:p>
          <a:p>
            <a:pPr lvl="2"/>
            <a:r>
              <a:rPr lang="en-US" dirty="0"/>
              <a:t>Belgian Congo (Belgium) </a:t>
            </a:r>
          </a:p>
          <a:p>
            <a:pPr lvl="2"/>
            <a:r>
              <a:rPr lang="en-US" dirty="0"/>
              <a:t>Sierra Leone (Britain)</a:t>
            </a:r>
          </a:p>
          <a:p>
            <a:pPr lvl="2"/>
            <a:r>
              <a:rPr lang="en-US" dirty="0"/>
              <a:t>Gold Coast (Britain)</a:t>
            </a:r>
          </a:p>
          <a:p>
            <a:pPr lvl="2"/>
            <a:r>
              <a:rPr lang="en-US" dirty="0"/>
              <a:t>Nigeria (Britain)</a:t>
            </a:r>
          </a:p>
          <a:p>
            <a:pPr lvl="2"/>
            <a:r>
              <a:rPr lang="en-US" dirty="0"/>
              <a:t>Egypt (Britain) </a:t>
            </a:r>
          </a:p>
          <a:p>
            <a:pPr lvl="2"/>
            <a:r>
              <a:rPr lang="en-US" dirty="0"/>
              <a:t>Uganda (Britain)</a:t>
            </a:r>
          </a:p>
          <a:p>
            <a:pPr lvl="2"/>
            <a:r>
              <a:rPr lang="en-US" dirty="0"/>
              <a:t>British East Africa (Britain</a:t>
            </a:r>
            <a:r>
              <a:rPr lang="en-US" dirty="0" smtClean="0"/>
              <a:t>)</a:t>
            </a:r>
          </a:p>
          <a:p>
            <a:pPr lvl="2"/>
            <a:r>
              <a:rPr lang="en-US" dirty="0" smtClean="0"/>
              <a:t>Etc.</a:t>
            </a:r>
          </a:p>
          <a:p>
            <a:endParaRPr lang="en-US" dirty="0"/>
          </a:p>
        </p:txBody>
      </p:sp>
      <p:pic>
        <p:nvPicPr>
          <p:cNvPr id="5121"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32909" t="11980" r="33545" b="26578"/>
          <a:stretch/>
        </p:blipFill>
        <p:spPr bwMode="auto">
          <a:xfrm>
            <a:off x="5729797" y="3305078"/>
            <a:ext cx="2837733" cy="2923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rot="20349876">
            <a:off x="60515" y="3357896"/>
            <a:ext cx="8921526" cy="1862048"/>
          </a:xfrm>
          <a:prstGeom prst="rect">
            <a:avLst/>
          </a:prstGeom>
          <a:noFill/>
        </p:spPr>
        <p:txBody>
          <a:bodyPr wrap="square" rtlCol="0">
            <a:spAutoFit/>
          </a:bodyPr>
          <a:lstStyle/>
          <a:p>
            <a:pPr algn="ctr"/>
            <a:r>
              <a:rPr lang="en-US" sz="11500" dirty="0" smtClean="0">
                <a:solidFill>
                  <a:srgbClr val="FF0000"/>
                </a:solidFill>
              </a:rPr>
              <a:t>GOOGLE-ABLE</a:t>
            </a:r>
            <a:endParaRPr lang="en-US" sz="8800" dirty="0">
              <a:solidFill>
                <a:srgbClr val="FF0000"/>
              </a:solidFill>
            </a:endParaRPr>
          </a:p>
        </p:txBody>
      </p:sp>
    </p:spTree>
    <p:extLst>
      <p:ext uri="{BB962C8B-B14F-4D97-AF65-F5344CB8AC3E}">
        <p14:creationId xmlns:p14="http://schemas.microsoft.com/office/powerpoint/2010/main" val="1191681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istractify.netdna-cdn.com/wp-content/uploads/2014/07/chalkboard-934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02" y="0"/>
            <a:ext cx="9178502"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925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06896" y="466344"/>
            <a:ext cx="8020878" cy="1362113"/>
          </a:xfrm>
        </p:spPr>
        <p:txBody>
          <a:bodyPr>
            <a:normAutofit/>
          </a:bodyPr>
          <a:lstStyle/>
          <a:p>
            <a:r>
              <a:rPr lang="en-US" sz="3600" dirty="0" smtClean="0"/>
              <a:t>What practice/assessment could look like:</a:t>
            </a:r>
            <a:endParaRPr lang="en-US" sz="3600" dirty="0"/>
          </a:p>
        </p:txBody>
      </p:sp>
      <p:sp>
        <p:nvSpPr>
          <p:cNvPr id="2" name="Content Placeholder 1"/>
          <p:cNvSpPr>
            <a:spLocks noGrp="1"/>
          </p:cNvSpPr>
          <p:nvPr>
            <p:ph sz="half" idx="1"/>
          </p:nvPr>
        </p:nvSpPr>
        <p:spPr>
          <a:xfrm>
            <a:off x="323850" y="2108835"/>
            <a:ext cx="4233862" cy="3986784"/>
          </a:xfrm>
        </p:spPr>
        <p:txBody>
          <a:bodyPr>
            <a:noAutofit/>
          </a:bodyPr>
          <a:lstStyle/>
          <a:p>
            <a:r>
              <a:rPr lang="en-US" sz="1800" dirty="0"/>
              <a:t>"For Europe to rule Asia by force for purposes of gain, and to justify that rule by the </a:t>
            </a:r>
            <a:r>
              <a:rPr lang="en-US" sz="1800" dirty="0" smtClean="0"/>
              <a:t>pretense </a:t>
            </a:r>
            <a:r>
              <a:rPr lang="en-US" sz="1800" dirty="0"/>
              <a:t>that she is civilizing Asia and raising her to a higher level of spiritual life, will be adjudged by history, perhaps, to be the crowning wrong and folly of imperialism. What Asia has to give, her priceless stores of wisdom garnered from her experience of ages, we refuse to take; the much or little which we could give we spoil by the brutal manner of our giving. This is what imperialism has done, and is doing, for Asia</a:t>
            </a:r>
            <a:r>
              <a:rPr lang="en-US" sz="1800" dirty="0" smtClean="0"/>
              <a:t>.“ –J.A. Hobson, 1902</a:t>
            </a:r>
            <a:endParaRPr lang="en-US" sz="1800" dirty="0"/>
          </a:p>
        </p:txBody>
      </p:sp>
      <p:sp>
        <p:nvSpPr>
          <p:cNvPr id="19" name="Content Placeholder 18"/>
          <p:cNvSpPr>
            <a:spLocks noGrp="1"/>
          </p:cNvSpPr>
          <p:nvPr>
            <p:ph sz="half" idx="2"/>
          </p:nvPr>
        </p:nvSpPr>
        <p:spPr>
          <a:xfrm>
            <a:off x="4811525" y="2137410"/>
            <a:ext cx="3726187" cy="3986784"/>
          </a:xfrm>
        </p:spPr>
        <p:txBody>
          <a:bodyPr>
            <a:normAutofit/>
          </a:bodyPr>
          <a:lstStyle/>
          <a:p>
            <a:r>
              <a:rPr lang="en-US" dirty="0" smtClean="0"/>
              <a:t>Does </a:t>
            </a:r>
            <a:r>
              <a:rPr lang="en-US" dirty="0"/>
              <a:t>Hobson condone or condemn </a:t>
            </a:r>
            <a:r>
              <a:rPr lang="en-US" dirty="0" smtClean="0"/>
              <a:t>European </a:t>
            </a:r>
            <a:r>
              <a:rPr lang="en-US" dirty="0"/>
              <a:t>imperialism in Asia</a:t>
            </a:r>
            <a:r>
              <a:rPr lang="en-US" dirty="0" smtClean="0"/>
              <a:t>?</a:t>
            </a:r>
            <a:endParaRPr lang="en-US" dirty="0"/>
          </a:p>
          <a:p>
            <a:r>
              <a:rPr lang="en-US" dirty="0" smtClean="0"/>
              <a:t>Imagine </a:t>
            </a:r>
            <a:r>
              <a:rPr lang="en-US" dirty="0"/>
              <a:t>that you are a </a:t>
            </a:r>
            <a:r>
              <a:rPr lang="en-US" dirty="0" smtClean="0"/>
              <a:t>European </a:t>
            </a:r>
            <a:r>
              <a:rPr lang="en-US" dirty="0"/>
              <a:t>reading this excerpt at the turn of the last century. Would you be for or against imperialism</a:t>
            </a:r>
            <a:r>
              <a:rPr lang="en-US" dirty="0" smtClean="0"/>
              <a:t>?</a:t>
            </a:r>
            <a:endParaRPr lang="en-US" dirty="0"/>
          </a:p>
        </p:txBody>
      </p:sp>
      <p:sp>
        <p:nvSpPr>
          <p:cNvPr id="3" name="TextBox 2"/>
          <p:cNvSpPr txBox="1"/>
          <p:nvPr/>
        </p:nvSpPr>
        <p:spPr>
          <a:xfrm>
            <a:off x="247650" y="6067425"/>
            <a:ext cx="8620125" cy="646331"/>
          </a:xfrm>
          <a:prstGeom prst="rect">
            <a:avLst/>
          </a:prstGeom>
          <a:noFill/>
        </p:spPr>
        <p:txBody>
          <a:bodyPr wrap="square" rtlCol="0">
            <a:spAutoFit/>
          </a:bodyPr>
          <a:lstStyle/>
          <a:p>
            <a:r>
              <a:rPr lang="en-US" dirty="0" smtClean="0"/>
              <a:t>World History TEKS: </a:t>
            </a:r>
            <a:r>
              <a:rPr lang="en-US" dirty="0"/>
              <a:t>I</a:t>
            </a:r>
            <a:r>
              <a:rPr lang="en-US" dirty="0" smtClean="0"/>
              <a:t>dentify </a:t>
            </a:r>
            <a:r>
              <a:rPr lang="en-US" dirty="0"/>
              <a:t>major causes and describe the major effects of the following important turning points in world history from 1750 to 1914: </a:t>
            </a:r>
            <a:r>
              <a:rPr lang="en-US" dirty="0" smtClean="0"/>
              <a:t>. . . European imperialism . . .</a:t>
            </a:r>
            <a:endParaRPr lang="en-US" dirty="0"/>
          </a:p>
        </p:txBody>
      </p:sp>
      <p:sp>
        <p:nvSpPr>
          <p:cNvPr id="21" name="TextBox 20"/>
          <p:cNvSpPr txBox="1"/>
          <p:nvPr/>
        </p:nvSpPr>
        <p:spPr>
          <a:xfrm rot="20083050">
            <a:off x="-638073" y="3429626"/>
            <a:ext cx="10433835" cy="1569660"/>
          </a:xfrm>
          <a:prstGeom prst="rect">
            <a:avLst/>
          </a:prstGeom>
          <a:noFill/>
        </p:spPr>
        <p:txBody>
          <a:bodyPr wrap="square" rtlCol="0">
            <a:spAutoFit/>
          </a:bodyPr>
          <a:lstStyle/>
          <a:p>
            <a:pPr algn="ctr"/>
            <a:r>
              <a:rPr lang="en-US" sz="9600" dirty="0" smtClean="0">
                <a:solidFill>
                  <a:schemeClr val="accent2">
                    <a:lumMod val="50000"/>
                  </a:schemeClr>
                </a:solidFill>
                <a:effectLst>
                  <a:outerShdw blurRad="38100" dist="38100" dir="2700000" algn="tl">
                    <a:srgbClr val="000000">
                      <a:alpha val="43137"/>
                    </a:srgbClr>
                  </a:outerShdw>
                </a:effectLst>
              </a:rPr>
              <a:t>NOT GOOGLE-ABLE</a:t>
            </a:r>
            <a:endParaRPr lang="en-US" sz="9600" dirty="0">
              <a:solidFill>
                <a:schemeClr val="accent2">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61573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twittericon.com/wp-content/uploads/2010/08/purpleflower-twitter-backgrou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9443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23314" y="646043"/>
            <a:ext cx="1977887" cy="6311348"/>
          </a:xfrm>
          <a:prstGeom prst="rect">
            <a:avLst/>
          </a:prstGeom>
          <a:gradFill>
            <a:gsLst>
              <a:gs pos="0">
                <a:schemeClr val="bg1">
                  <a:alpha val="42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031434" y="2514600"/>
            <a:ext cx="4552123" cy="2308324"/>
          </a:xfrm>
          <a:prstGeom prst="rect">
            <a:avLst/>
          </a:prstGeom>
          <a:solidFill>
            <a:schemeClr val="bg2"/>
          </a:solidFill>
          <a:ln>
            <a:noFill/>
          </a:ln>
        </p:spPr>
        <p:txBody>
          <a:bodyPr wrap="square" rtlCol="0">
            <a:spAutoFit/>
          </a:bodyPr>
          <a:lstStyle/>
          <a:p>
            <a:r>
              <a:rPr lang="en-US" sz="4800" dirty="0" smtClean="0"/>
              <a:t>#</a:t>
            </a:r>
            <a:r>
              <a:rPr lang="en-US" sz="4800" dirty="0" err="1" smtClean="0"/>
              <a:t>yeahweownthat</a:t>
            </a:r>
            <a:r>
              <a:rPr lang="en-US" sz="4800" dirty="0" smtClean="0"/>
              <a:t> #</a:t>
            </a:r>
            <a:r>
              <a:rPr lang="en-US" sz="4800" dirty="0" err="1" smtClean="0"/>
              <a:t>thattoo</a:t>
            </a:r>
            <a:r>
              <a:rPr lang="en-US" sz="4800" dirty="0" smtClean="0"/>
              <a:t> #</a:t>
            </a:r>
            <a:r>
              <a:rPr lang="en-US" sz="4800" dirty="0" err="1" smtClean="0"/>
              <a:t>fishandchips</a:t>
            </a:r>
            <a:endParaRPr lang="en-US" sz="4800" dirty="0"/>
          </a:p>
        </p:txBody>
      </p:sp>
      <p:sp>
        <p:nvSpPr>
          <p:cNvPr id="7" name="Rectangle 6"/>
          <p:cNvSpPr/>
          <p:nvPr/>
        </p:nvSpPr>
        <p:spPr>
          <a:xfrm>
            <a:off x="3031434" y="4661452"/>
            <a:ext cx="4472609" cy="21269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38399" y="3144078"/>
            <a:ext cx="593035" cy="36443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5306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90618" y="1514764"/>
            <a:ext cx="6779491" cy="2816678"/>
          </a:xfrm>
        </p:spPr>
        <p:txBody>
          <a:bodyPr>
            <a:normAutofit/>
          </a:bodyPr>
          <a:lstStyle/>
          <a:p>
            <a:r>
              <a:rPr lang="en-US" sz="2000" dirty="0" smtClean="0"/>
              <a:t>How do you know that the author intended the double meaning of the symbol?</a:t>
            </a:r>
            <a:br>
              <a:rPr lang="en-US" sz="2000" dirty="0" smtClean="0"/>
            </a:br>
            <a:r>
              <a:rPr lang="en-US" sz="2000" dirty="0" smtClean="0"/>
              <a:t>At what point do we know the character regains hope?</a:t>
            </a:r>
            <a:br>
              <a:rPr lang="en-US" sz="2000" dirty="0" smtClean="0"/>
            </a:br>
            <a:r>
              <a:rPr lang="en-US" sz="2000" dirty="0" smtClean="0"/>
              <a:t>How do you know what that word means from the text?</a:t>
            </a:r>
            <a:br>
              <a:rPr lang="en-US" sz="2000" dirty="0" smtClean="0"/>
            </a:br>
            <a:r>
              <a:rPr lang="en-US" sz="2000" dirty="0" smtClean="0"/>
              <a:t>What words show you the melancholy tone?</a:t>
            </a:r>
            <a:br>
              <a:rPr lang="en-US" sz="2000" dirty="0" smtClean="0"/>
            </a:br>
            <a:r>
              <a:rPr lang="en-US" sz="2000" dirty="0" smtClean="0"/>
              <a:t>Which word in the declaration shows hostility?</a:t>
            </a:r>
            <a:br>
              <a:rPr lang="en-US" sz="2000" dirty="0" smtClean="0"/>
            </a:br>
            <a:r>
              <a:rPr lang="en-US" sz="2000" dirty="0" smtClean="0"/>
              <a:t>What word in the problem lets you know we subtract?</a:t>
            </a:r>
            <a:endParaRPr lang="en-US" sz="2000" dirty="0"/>
          </a:p>
        </p:txBody>
      </p:sp>
      <p:sp>
        <p:nvSpPr>
          <p:cNvPr id="5" name="Subtitle 4"/>
          <p:cNvSpPr>
            <a:spLocks noGrp="1"/>
          </p:cNvSpPr>
          <p:nvPr>
            <p:ph type="subTitle" idx="1"/>
          </p:nvPr>
        </p:nvSpPr>
        <p:spPr/>
        <p:txBody>
          <a:bodyPr/>
          <a:lstStyle/>
          <a:p>
            <a:r>
              <a:rPr lang="en-US" dirty="0" smtClean="0"/>
              <a:t>Context Clues</a:t>
            </a:r>
            <a:endParaRPr lang="en-US" dirty="0"/>
          </a:p>
        </p:txBody>
      </p:sp>
    </p:spTree>
    <p:extLst>
      <p:ext uri="{BB962C8B-B14F-4D97-AF65-F5344CB8AC3E}">
        <p14:creationId xmlns:p14="http://schemas.microsoft.com/office/powerpoint/2010/main" val="441146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Writing in Math?</a:t>
            </a:r>
            <a:endParaRPr lang="en-US" sz="3600" dirty="0"/>
          </a:p>
        </p:txBody>
      </p:sp>
      <p:sp>
        <p:nvSpPr>
          <p:cNvPr id="3" name="Content Placeholder 2"/>
          <p:cNvSpPr>
            <a:spLocks noGrp="1"/>
          </p:cNvSpPr>
          <p:nvPr>
            <p:ph idx="1"/>
          </p:nvPr>
        </p:nvSpPr>
        <p:spPr/>
        <p:txBody>
          <a:bodyPr>
            <a:normAutofit/>
          </a:bodyPr>
          <a:lstStyle/>
          <a:p>
            <a:r>
              <a:rPr lang="en-US" sz="3200" u="sng" dirty="0">
                <a:hlinkClick r:id="rId2"/>
              </a:rPr>
              <a:t>https://www.madewithcode.com</a:t>
            </a:r>
            <a:r>
              <a:rPr lang="en-US" sz="3200" u="sng" dirty="0" smtClean="0">
                <a:hlinkClick r:id="rId2"/>
              </a:rPr>
              <a:t>/</a:t>
            </a:r>
            <a:endParaRPr lang="en-US" sz="3200" u="sng" dirty="0" smtClean="0"/>
          </a:p>
          <a:p>
            <a:r>
              <a:rPr lang="en-US" sz="3200" u="sng" dirty="0">
                <a:hlinkClick r:id="rId3"/>
              </a:rPr>
              <a:t>http://code.org</a:t>
            </a:r>
            <a:r>
              <a:rPr lang="en-US" sz="3200" u="sng" dirty="0" smtClean="0">
                <a:hlinkClick r:id="rId3"/>
              </a:rPr>
              <a:t>/</a:t>
            </a:r>
            <a:endParaRPr lang="en-US" sz="3200" u="sng" dirty="0" smtClean="0"/>
          </a:p>
          <a:p>
            <a:r>
              <a:rPr lang="en-US" sz="3200" u="sng" dirty="0">
                <a:hlinkClick r:id="rId4"/>
              </a:rPr>
              <a:t>http://scratch.mit.edu</a:t>
            </a:r>
            <a:r>
              <a:rPr lang="en-US" sz="3200" u="sng" dirty="0" smtClean="0">
                <a:hlinkClick r:id="rId4"/>
              </a:rPr>
              <a:t>/</a:t>
            </a:r>
            <a:endParaRPr lang="en-US" sz="3200" u="sng" dirty="0" smtClean="0"/>
          </a:p>
          <a:p>
            <a:r>
              <a:rPr lang="en-US" sz="3200" u="sng" dirty="0">
                <a:hlinkClick r:id="rId5"/>
              </a:rPr>
              <a:t>http://www.alice.org/index.php</a:t>
            </a:r>
            <a:endParaRPr lang="en-US" sz="3200" dirty="0"/>
          </a:p>
        </p:txBody>
      </p:sp>
    </p:spTree>
    <p:extLst>
      <p:ext uri="{BB962C8B-B14F-4D97-AF65-F5344CB8AC3E}">
        <p14:creationId xmlns:p14="http://schemas.microsoft.com/office/powerpoint/2010/main" val="2670770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uproxx.files.wordpress.com/2012/03/rap-graphs-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854" y="1033670"/>
            <a:ext cx="7006136" cy="4786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3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uproxx.files.wordpress.com/2012/03/rap-graphs-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1636" y="922338"/>
            <a:ext cx="3886200" cy="475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503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roskylegaled.com/wp-content/uploads/2011/11/tumblr_li0z2hCwaq1qeq5nk.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38" y="168965"/>
            <a:ext cx="6368222" cy="65342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478168">
            <a:off x="5131988" y="2728188"/>
            <a:ext cx="4201442" cy="1415772"/>
          </a:xfrm>
          <a:prstGeom prst="rect">
            <a:avLst/>
          </a:prstGeom>
          <a:solidFill>
            <a:schemeClr val="bg1"/>
          </a:solidFill>
          <a:ln w="25400">
            <a:solidFill>
              <a:schemeClr val="tx1"/>
            </a:solidFill>
          </a:ln>
        </p:spPr>
        <p:txBody>
          <a:bodyPr wrap="square" rtlCol="0">
            <a:spAutoFit/>
          </a:bodyPr>
          <a:lstStyle/>
          <a:p>
            <a:r>
              <a:rPr lang="en-US" sz="2400" dirty="0"/>
              <a:t>It’s a sentence, it’s an image, and it’s downright mathematical</a:t>
            </a:r>
            <a:r>
              <a:rPr lang="en-US" sz="2400" dirty="0" smtClean="0"/>
              <a:t>. </a:t>
            </a:r>
          </a:p>
          <a:p>
            <a:r>
              <a:rPr lang="en-US" sz="1400" dirty="0"/>
              <a:t>https://roskylegaled.com/blog/post/blawg-review-302/</a:t>
            </a:r>
          </a:p>
        </p:txBody>
      </p:sp>
    </p:spTree>
    <p:extLst>
      <p:ext uri="{BB962C8B-B14F-4D97-AF65-F5344CB8AC3E}">
        <p14:creationId xmlns:p14="http://schemas.microsoft.com/office/powerpoint/2010/main" val="1695792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hint.fm/projects/wordtree/drea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5592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419498">
            <a:off x="5138532" y="427505"/>
            <a:ext cx="3409122" cy="2308324"/>
          </a:xfrm>
          <a:prstGeom prst="rect">
            <a:avLst/>
          </a:prstGeom>
          <a:solidFill>
            <a:schemeClr val="bg1"/>
          </a:solidFill>
          <a:ln>
            <a:solidFill>
              <a:schemeClr val="tx1"/>
            </a:solidFill>
          </a:ln>
        </p:spPr>
        <p:txBody>
          <a:bodyPr wrap="square" rtlCol="0">
            <a:spAutoFit/>
          </a:bodyPr>
          <a:lstStyle/>
          <a:p>
            <a:r>
              <a:rPr lang="en-US" sz="2400" dirty="0" smtClean="0"/>
              <a:t>Word Trees:</a:t>
            </a:r>
          </a:p>
          <a:p>
            <a:r>
              <a:rPr lang="en-US" sz="2400" dirty="0" smtClean="0"/>
              <a:t>A visual search tool for unstructured </a:t>
            </a:r>
            <a:r>
              <a:rPr lang="en-US" sz="2400" dirty="0" err="1" smtClean="0"/>
              <a:t>text</a:t>
            </a:r>
            <a:r>
              <a:rPr lang="en-US" sz="2400" dirty="0" err="1" smtClean="0">
                <a:sym typeface="Wingdings" panose="05000000000000000000" pitchFamily="2" charset="2"/>
              </a:rPr>
              <a:t>reveals</a:t>
            </a:r>
            <a:r>
              <a:rPr lang="en-US" sz="2400" dirty="0" smtClean="0">
                <a:sym typeface="Wingdings" panose="05000000000000000000" pitchFamily="2" charset="2"/>
              </a:rPr>
              <a:t> heart </a:t>
            </a:r>
            <a:r>
              <a:rPr lang="en-US" sz="2400" dirty="0">
                <a:sym typeface="Wingdings" panose="05000000000000000000" pitchFamily="2" charset="2"/>
              </a:rPr>
              <a:t>of data set (</a:t>
            </a:r>
            <a:r>
              <a:rPr lang="en-US" sz="2400" dirty="0">
                <a:sym typeface="Wingdings" panose="05000000000000000000" pitchFamily="2" charset="2"/>
                <a:hlinkClick r:id="rId3"/>
              </a:rPr>
              <a:t>http://hint.fm</a:t>
            </a:r>
            <a:r>
              <a:rPr lang="en-US" sz="2400" dirty="0" smtClean="0">
                <a:sym typeface="Wingdings" panose="05000000000000000000" pitchFamily="2" charset="2"/>
                <a:hlinkClick r:id="rId3"/>
              </a:rPr>
              <a:t>/</a:t>
            </a:r>
            <a:r>
              <a:rPr lang="en-US" sz="2400" dirty="0" smtClean="0">
                <a:sym typeface="Wingdings" panose="05000000000000000000" pitchFamily="2" charset="2"/>
              </a:rPr>
              <a:t>). Created using Many Eyes. </a:t>
            </a:r>
            <a:r>
              <a:rPr lang="en-US" sz="2400" dirty="0" smtClean="0"/>
              <a:t> </a:t>
            </a:r>
            <a:endParaRPr lang="en-US" sz="2400" dirty="0"/>
          </a:p>
        </p:txBody>
      </p:sp>
    </p:spTree>
    <p:extLst>
      <p:ext uri="{BB962C8B-B14F-4D97-AF65-F5344CB8AC3E}">
        <p14:creationId xmlns:p14="http://schemas.microsoft.com/office/powerpoint/2010/main" val="2924271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Unconventional Writing		</a:t>
            </a:r>
            <a:endParaRPr lang="en-US" dirty="0"/>
          </a:p>
        </p:txBody>
      </p:sp>
      <p:sp>
        <p:nvSpPr>
          <p:cNvPr id="5" name="Text Placeholder 4"/>
          <p:cNvSpPr>
            <a:spLocks noGrp="1"/>
          </p:cNvSpPr>
          <p:nvPr>
            <p:ph type="body" idx="1"/>
          </p:nvPr>
        </p:nvSpPr>
        <p:spPr/>
        <p:txBody>
          <a:bodyPr/>
          <a:lstStyle/>
          <a:p>
            <a:r>
              <a:rPr lang="en-US" dirty="0" smtClean="0"/>
              <a:t>I would rather eat cake then eat ice cream. If you’re good with grammar, you’ll get it.</a:t>
            </a:r>
          </a:p>
        </p:txBody>
      </p:sp>
    </p:spTree>
    <p:extLst>
      <p:ext uri="{BB962C8B-B14F-4D97-AF65-F5344CB8AC3E}">
        <p14:creationId xmlns:p14="http://schemas.microsoft.com/office/powerpoint/2010/main" val="1604436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smtClean="0"/>
              <a:t>Because some of us have a “Grammar” pin board:</a:t>
            </a:r>
            <a:endParaRPr lang="en-US" sz="32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28799"/>
            <a:ext cx="3756187" cy="3071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150" y="1790699"/>
            <a:ext cx="3752850" cy="375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381195">
            <a:off x="2981324" y="3480765"/>
            <a:ext cx="2838450" cy="283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1976" y="0"/>
            <a:ext cx="6867525" cy="686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8838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distractify.netdna-cdn.com/wp-content/uploads/2014/07/Adolf-Hitler-Posing-to-a-Recording-of-His-Own-Speeches-1925-1-934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069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6105" y="466344"/>
            <a:ext cx="8348870" cy="1362113"/>
          </a:xfrm>
        </p:spPr>
        <p:txBody>
          <a:bodyPr>
            <a:normAutofit/>
          </a:bodyPr>
          <a:lstStyle/>
          <a:p>
            <a:r>
              <a:rPr lang="en-US" sz="3600" dirty="0" smtClean="0"/>
              <a:t>Grade What You Need</a:t>
            </a:r>
            <a:endParaRPr lang="en-US" sz="3600" dirty="0"/>
          </a:p>
        </p:txBody>
      </p:sp>
      <p:sp>
        <p:nvSpPr>
          <p:cNvPr id="4" name="Content Placeholder 3"/>
          <p:cNvSpPr>
            <a:spLocks noGrp="1"/>
          </p:cNvSpPr>
          <p:nvPr>
            <p:ph idx="1"/>
          </p:nvPr>
        </p:nvSpPr>
        <p:spPr>
          <a:xfrm>
            <a:off x="655983" y="2057400"/>
            <a:ext cx="7822095" cy="4512365"/>
          </a:xfrm>
        </p:spPr>
        <p:txBody>
          <a:bodyPr>
            <a:normAutofit/>
          </a:bodyPr>
          <a:lstStyle/>
          <a:p>
            <a:r>
              <a:rPr lang="en-US" sz="2800" dirty="0" smtClean="0"/>
              <a:t>Begin</a:t>
            </a:r>
          </a:p>
          <a:p>
            <a:pPr lvl="1"/>
            <a:r>
              <a:rPr lang="en-US" sz="2400" dirty="0" smtClean="0"/>
              <a:t>Idea generation</a:t>
            </a:r>
          </a:p>
          <a:p>
            <a:pPr lvl="1"/>
            <a:r>
              <a:rPr lang="en-US" sz="2400" dirty="0" smtClean="0"/>
              <a:t>Logical progression of an explanation or defense</a:t>
            </a:r>
          </a:p>
          <a:p>
            <a:pPr lvl="1"/>
            <a:r>
              <a:rPr lang="en-US" sz="2400" dirty="0" smtClean="0"/>
              <a:t>Cause and effect notation</a:t>
            </a:r>
          </a:p>
          <a:p>
            <a:pPr lvl="1"/>
            <a:r>
              <a:rPr lang="en-US" sz="2400" dirty="0" smtClean="0"/>
              <a:t>Comparison/contrast to prove understanding</a:t>
            </a:r>
          </a:p>
          <a:p>
            <a:pPr lvl="1"/>
            <a:r>
              <a:rPr lang="en-US" sz="2400" dirty="0" smtClean="0"/>
              <a:t>Hypothesis </a:t>
            </a:r>
          </a:p>
          <a:p>
            <a:pPr lvl="1"/>
            <a:r>
              <a:rPr lang="en-US" sz="2400" dirty="0" smtClean="0"/>
              <a:t>Evidence of learning (just the facts)</a:t>
            </a:r>
          </a:p>
          <a:p>
            <a:r>
              <a:rPr lang="en-US" sz="2800" dirty="0" smtClean="0"/>
              <a:t>Move Towards Grading for College Prep (11-12)</a:t>
            </a:r>
          </a:p>
          <a:p>
            <a:pPr lvl="1"/>
            <a:r>
              <a:rPr lang="en-US" sz="2400" dirty="0" smtClean="0"/>
              <a:t>Standard expectations for individual content areas</a:t>
            </a:r>
          </a:p>
          <a:p>
            <a:pPr lvl="1"/>
            <a:r>
              <a:rPr lang="en-US" sz="2400" dirty="0"/>
              <a:t>C</a:t>
            </a:r>
            <a:r>
              <a:rPr lang="en-US" sz="2400" dirty="0" smtClean="0"/>
              <a:t>ollege-level expectations for number, length of papers</a:t>
            </a:r>
          </a:p>
          <a:p>
            <a:endParaRPr lang="en-US" dirty="0"/>
          </a:p>
        </p:txBody>
      </p:sp>
    </p:spTree>
    <p:extLst>
      <p:ext uri="{BB962C8B-B14F-4D97-AF65-F5344CB8AC3E}">
        <p14:creationId xmlns:p14="http://schemas.microsoft.com/office/powerpoint/2010/main" val="3713133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Build a Day</a:t>
            </a:r>
            <a:endParaRPr lang="en-US" dirty="0"/>
          </a:p>
        </p:txBody>
      </p:sp>
      <p:sp>
        <p:nvSpPr>
          <p:cNvPr id="5" name="Subtitle 4"/>
          <p:cNvSpPr>
            <a:spLocks noGrp="1"/>
          </p:cNvSpPr>
          <p:nvPr>
            <p:ph type="subTitle" idx="1"/>
          </p:nvPr>
        </p:nvSpPr>
        <p:spPr/>
        <p:txBody>
          <a:bodyPr/>
          <a:lstStyle/>
          <a:p>
            <a:r>
              <a:rPr lang="en-US" dirty="0" smtClean="0"/>
              <a:t>90-120 Minutes</a:t>
            </a:r>
            <a:endParaRPr lang="en-US" dirty="0"/>
          </a:p>
        </p:txBody>
      </p:sp>
    </p:spTree>
    <p:extLst>
      <p:ext uri="{BB962C8B-B14F-4D97-AF65-F5344CB8AC3E}">
        <p14:creationId xmlns:p14="http://schemas.microsoft.com/office/powerpoint/2010/main" val="4169001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dirty="0" smtClean="0"/>
              <a:t>Whose content is this?</a:t>
            </a:r>
            <a:endParaRPr lang="en-US" sz="4400" dirty="0"/>
          </a:p>
        </p:txBody>
      </p:sp>
      <p:sp>
        <p:nvSpPr>
          <p:cNvPr id="9" name="Content Placeholder 8"/>
          <p:cNvSpPr>
            <a:spLocks noGrp="1"/>
          </p:cNvSpPr>
          <p:nvPr>
            <p:ph sz="half" idx="1"/>
          </p:nvPr>
        </p:nvSpPr>
        <p:spPr/>
        <p:txBody>
          <a:bodyPr>
            <a:normAutofit/>
          </a:bodyPr>
          <a:lstStyle/>
          <a:p>
            <a:r>
              <a:rPr lang="en-US" dirty="0" smtClean="0"/>
              <a:t>Identify </a:t>
            </a:r>
            <a:r>
              <a:rPr lang="en-US" dirty="0"/>
              <a:t>the role of the U.S. free enterprise system </a:t>
            </a:r>
            <a:r>
              <a:rPr lang="en-US" dirty="0" smtClean="0"/>
              <a:t>and how it can be referred to as capitalism </a:t>
            </a:r>
            <a:r>
              <a:rPr lang="en-US" dirty="0"/>
              <a:t>or the free market system</a:t>
            </a:r>
            <a:r>
              <a:rPr lang="en-US" dirty="0" smtClean="0"/>
              <a:t>.</a:t>
            </a:r>
          </a:p>
          <a:p>
            <a:r>
              <a:rPr lang="en-US" dirty="0"/>
              <a:t>A</a:t>
            </a:r>
            <a:r>
              <a:rPr lang="en-US" dirty="0" smtClean="0"/>
              <a:t>nalyze </a:t>
            </a:r>
            <a:r>
              <a:rPr lang="en-US" dirty="0"/>
              <a:t>causes and effects of events and social issues such as </a:t>
            </a:r>
            <a:r>
              <a:rPr lang="en-US" dirty="0" smtClean="0"/>
              <a:t>immigration.</a:t>
            </a:r>
            <a:endParaRPr lang="en-US" dirty="0"/>
          </a:p>
        </p:txBody>
      </p:sp>
      <p:sp>
        <p:nvSpPr>
          <p:cNvPr id="10" name="Content Placeholder 9"/>
          <p:cNvSpPr>
            <a:spLocks noGrp="1"/>
          </p:cNvSpPr>
          <p:nvPr>
            <p:ph sz="half" idx="2"/>
          </p:nvPr>
        </p:nvSpPr>
        <p:spPr>
          <a:xfrm>
            <a:off x="4811525" y="2194560"/>
            <a:ext cx="3477709" cy="4116788"/>
          </a:xfrm>
        </p:spPr>
        <p:txBody>
          <a:bodyPr>
            <a:normAutofit/>
          </a:bodyPr>
          <a:lstStyle/>
          <a:p>
            <a:r>
              <a:rPr lang="en-US" dirty="0"/>
              <a:t>I</a:t>
            </a:r>
            <a:r>
              <a:rPr lang="en-US" dirty="0" smtClean="0"/>
              <a:t>dentify </a:t>
            </a:r>
            <a:r>
              <a:rPr lang="en-US" dirty="0"/>
              <a:t>and sketch the general forms of linear </a:t>
            </a:r>
            <a:r>
              <a:rPr lang="en-US" dirty="0" smtClean="0"/>
              <a:t>and </a:t>
            </a:r>
            <a:r>
              <a:rPr lang="en-US" dirty="0"/>
              <a:t>quadratic </a:t>
            </a:r>
            <a:r>
              <a:rPr lang="en-US" dirty="0" smtClean="0"/>
              <a:t>parent functions.</a:t>
            </a:r>
          </a:p>
          <a:p>
            <a:r>
              <a:rPr lang="en-US" dirty="0"/>
              <a:t>U</a:t>
            </a:r>
            <a:r>
              <a:rPr lang="en-US" dirty="0" smtClean="0"/>
              <a:t>se </a:t>
            </a:r>
            <a:r>
              <a:rPr lang="en-US" dirty="0"/>
              <a:t>symbols to represent unknowns and </a:t>
            </a:r>
            <a:r>
              <a:rPr lang="en-US" dirty="0" smtClean="0"/>
              <a:t>variables.</a:t>
            </a:r>
          </a:p>
          <a:p>
            <a:r>
              <a:rPr lang="en-US" dirty="0"/>
              <a:t>U</a:t>
            </a:r>
            <a:r>
              <a:rPr lang="en-US" dirty="0" smtClean="0"/>
              <a:t>se </a:t>
            </a:r>
            <a:r>
              <a:rPr lang="en-US" dirty="0"/>
              <a:t>patterns to generate the laws of exponents and apply them in problem-solving </a:t>
            </a:r>
            <a:r>
              <a:rPr lang="en-US" dirty="0" smtClean="0"/>
              <a:t>situation.</a:t>
            </a:r>
            <a:endParaRPr lang="en-US" dirty="0"/>
          </a:p>
        </p:txBody>
      </p:sp>
    </p:spTree>
    <p:extLst>
      <p:ext uri="{BB962C8B-B14F-4D97-AF65-F5344CB8AC3E}">
        <p14:creationId xmlns:p14="http://schemas.microsoft.com/office/powerpoint/2010/main" val="512456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Every Day</a:t>
            </a:r>
            <a:endParaRPr lang="en-US" dirty="0"/>
          </a:p>
        </p:txBody>
      </p:sp>
      <p:sp>
        <p:nvSpPr>
          <p:cNvPr id="5" name="Text Placeholder 4"/>
          <p:cNvSpPr>
            <a:spLocks noGrp="1"/>
          </p:cNvSpPr>
          <p:nvPr>
            <p:ph type="body" idx="1"/>
          </p:nvPr>
        </p:nvSpPr>
        <p:spPr>
          <a:xfrm>
            <a:off x="2703443" y="4589464"/>
            <a:ext cx="5387009" cy="1500187"/>
          </a:xfrm>
        </p:spPr>
        <p:txBody>
          <a:bodyPr>
            <a:normAutofit lnSpcReduction="10000"/>
          </a:bodyPr>
          <a:lstStyle/>
          <a:p>
            <a:r>
              <a:rPr lang="en-US" dirty="0" smtClean="0"/>
              <a:t>What content am I teaching?</a:t>
            </a:r>
          </a:p>
          <a:p>
            <a:r>
              <a:rPr lang="en-US" dirty="0"/>
              <a:t>How will I teach it?</a:t>
            </a:r>
          </a:p>
          <a:p>
            <a:r>
              <a:rPr lang="en-US" dirty="0" smtClean="0"/>
              <a:t>What will my kids read, discuss, or write?</a:t>
            </a:r>
          </a:p>
          <a:p>
            <a:r>
              <a:rPr lang="en-US" dirty="0" smtClean="0"/>
              <a:t>How will I know my students learned?</a:t>
            </a:r>
            <a:endParaRPr lang="en-US" dirty="0"/>
          </a:p>
        </p:txBody>
      </p:sp>
    </p:spTree>
    <p:extLst>
      <p:ext uri="{BB962C8B-B14F-4D97-AF65-F5344CB8AC3E}">
        <p14:creationId xmlns:p14="http://schemas.microsoft.com/office/powerpoint/2010/main" val="1567093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Thank you!	</a:t>
            </a:r>
            <a:endParaRPr lang="en-US" dirty="0"/>
          </a:p>
        </p:txBody>
      </p:sp>
      <p:sp>
        <p:nvSpPr>
          <p:cNvPr id="5" name="Subtitle 4"/>
          <p:cNvSpPr>
            <a:spLocks noGrp="1"/>
          </p:cNvSpPr>
          <p:nvPr>
            <p:ph type="subTitle" idx="1"/>
          </p:nvPr>
        </p:nvSpPr>
        <p:spPr/>
        <p:txBody>
          <a:bodyPr/>
          <a:lstStyle/>
          <a:p>
            <a:r>
              <a:rPr lang="en-US" dirty="0" smtClean="0"/>
              <a:t>Syd Sexton</a:t>
            </a:r>
          </a:p>
          <a:p>
            <a:r>
              <a:rPr lang="en-US" dirty="0" smtClean="0"/>
              <a:t>ssexton@esc17.net</a:t>
            </a:r>
            <a:endParaRPr lang="en-US" dirty="0"/>
          </a:p>
        </p:txBody>
      </p:sp>
    </p:spTree>
    <p:extLst>
      <p:ext uri="{BB962C8B-B14F-4D97-AF65-F5344CB8AC3E}">
        <p14:creationId xmlns:p14="http://schemas.microsoft.com/office/powerpoint/2010/main" val="3926822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513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dirty="0" smtClean="0"/>
              <a:t>Whose content is this?</a:t>
            </a:r>
            <a:endParaRPr lang="en-US" sz="4400" dirty="0"/>
          </a:p>
        </p:txBody>
      </p:sp>
      <p:sp>
        <p:nvSpPr>
          <p:cNvPr id="9" name="Content Placeholder 8"/>
          <p:cNvSpPr>
            <a:spLocks noGrp="1"/>
          </p:cNvSpPr>
          <p:nvPr>
            <p:ph sz="half" idx="1"/>
          </p:nvPr>
        </p:nvSpPr>
        <p:spPr>
          <a:xfrm>
            <a:off x="5131067" y="2210602"/>
            <a:ext cx="3367278" cy="3986784"/>
          </a:xfrm>
        </p:spPr>
        <p:txBody>
          <a:bodyPr>
            <a:noAutofit/>
          </a:bodyPr>
          <a:lstStyle/>
          <a:p>
            <a:r>
              <a:rPr lang="en-US" sz="2500" dirty="0" smtClean="0"/>
              <a:t>Read to infer/interpret/ draw conclusions.</a:t>
            </a:r>
          </a:p>
          <a:p>
            <a:r>
              <a:rPr lang="en-US" sz="2500" dirty="0" smtClean="0"/>
              <a:t>Support arguments with evidence.</a:t>
            </a:r>
          </a:p>
          <a:p>
            <a:r>
              <a:rPr lang="en-US" sz="2500" dirty="0" smtClean="0"/>
              <a:t>Resolve conflicting views encountered in source documents.</a:t>
            </a:r>
            <a:endParaRPr lang="en-US" sz="2500" dirty="0"/>
          </a:p>
        </p:txBody>
      </p:sp>
      <p:sp>
        <p:nvSpPr>
          <p:cNvPr id="10" name="Content Placeholder 9"/>
          <p:cNvSpPr>
            <a:spLocks noGrp="1"/>
          </p:cNvSpPr>
          <p:nvPr>
            <p:ph sz="half" idx="2"/>
          </p:nvPr>
        </p:nvSpPr>
        <p:spPr>
          <a:xfrm>
            <a:off x="881209" y="2210601"/>
            <a:ext cx="3686432" cy="4116788"/>
          </a:xfrm>
        </p:spPr>
        <p:txBody>
          <a:bodyPr>
            <a:noAutofit/>
          </a:bodyPr>
          <a:lstStyle/>
          <a:p>
            <a:r>
              <a:rPr lang="en-US" sz="2400" dirty="0"/>
              <a:t>D</a:t>
            </a:r>
            <a:r>
              <a:rPr lang="en-US" sz="2400" dirty="0" smtClean="0"/>
              <a:t>emonstrate </a:t>
            </a:r>
            <a:r>
              <a:rPr lang="en-US" sz="2400" dirty="0"/>
              <a:t>safe practices during laboratory and field </a:t>
            </a:r>
            <a:r>
              <a:rPr lang="en-US" sz="2400" dirty="0" smtClean="0"/>
              <a:t>investigations.</a:t>
            </a:r>
          </a:p>
          <a:p>
            <a:r>
              <a:rPr lang="en-US" sz="2400" dirty="0"/>
              <a:t>C</a:t>
            </a:r>
            <a:r>
              <a:rPr lang="en-US" sz="2400" dirty="0" smtClean="0"/>
              <a:t>ompare </a:t>
            </a:r>
            <a:r>
              <a:rPr lang="en-US" sz="2400" dirty="0"/>
              <a:t>solids, liquids, and gases in terms of compressibility, structure, shape, and </a:t>
            </a:r>
            <a:r>
              <a:rPr lang="en-US" sz="2400" dirty="0" smtClean="0"/>
              <a:t>volume.</a:t>
            </a:r>
          </a:p>
          <a:p>
            <a:r>
              <a:rPr lang="en-US" sz="2400" dirty="0"/>
              <a:t>D</a:t>
            </a:r>
            <a:r>
              <a:rPr lang="en-US" sz="2400" dirty="0" smtClean="0"/>
              <a:t>efine </a:t>
            </a:r>
            <a:r>
              <a:rPr lang="en-US" sz="2400" dirty="0"/>
              <a:t>and use the concept of a </a:t>
            </a:r>
            <a:r>
              <a:rPr lang="en-US" sz="2400" dirty="0" smtClean="0"/>
              <a:t>mole.</a:t>
            </a:r>
            <a:endParaRPr lang="en-US" sz="2400" dirty="0"/>
          </a:p>
        </p:txBody>
      </p:sp>
    </p:spTree>
    <p:extLst>
      <p:ext uri="{BB962C8B-B14F-4D97-AF65-F5344CB8AC3E}">
        <p14:creationId xmlns:p14="http://schemas.microsoft.com/office/powerpoint/2010/main" val="56442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0" y="466344"/>
            <a:ext cx="9144000" cy="1362113"/>
          </a:xfrm>
        </p:spPr>
        <p:txBody>
          <a:bodyPr>
            <a:normAutofit/>
          </a:bodyPr>
          <a:lstStyle/>
          <a:p>
            <a:pPr algn="ctr"/>
            <a:r>
              <a:rPr lang="en-US" sz="3600" dirty="0" smtClean="0"/>
              <a:t>Four “Standards for Success” for All Disciplines</a:t>
            </a:r>
            <a:br>
              <a:rPr lang="en-US" sz="3600" dirty="0" smtClean="0"/>
            </a:br>
            <a:r>
              <a:rPr lang="en-US" sz="3600" dirty="0" smtClean="0"/>
              <a:t>“Habits of Mind”</a:t>
            </a:r>
            <a:endParaRPr lang="en-US" sz="3600" dirty="0"/>
          </a:p>
        </p:txBody>
      </p:sp>
      <p:sp>
        <p:nvSpPr>
          <p:cNvPr id="12" name="Content Placeholder 11"/>
          <p:cNvSpPr>
            <a:spLocks noGrp="1"/>
          </p:cNvSpPr>
          <p:nvPr>
            <p:ph idx="1"/>
          </p:nvPr>
        </p:nvSpPr>
        <p:spPr>
          <a:xfrm>
            <a:off x="3896140" y="2117035"/>
            <a:ext cx="4850296" cy="4740965"/>
          </a:xfrm>
        </p:spPr>
        <p:txBody>
          <a:bodyPr/>
          <a:lstStyle/>
          <a:p>
            <a:r>
              <a:rPr lang="en-US" sz="2800" dirty="0"/>
              <a:t>Read to infer/interpret/ draw conclusions.</a:t>
            </a:r>
          </a:p>
          <a:p>
            <a:r>
              <a:rPr lang="en-US" sz="2800" dirty="0"/>
              <a:t>Support arguments with evidence.</a:t>
            </a:r>
          </a:p>
          <a:p>
            <a:r>
              <a:rPr lang="en-US" sz="2800" dirty="0"/>
              <a:t>Resolve conflicting views encountered in source documents</a:t>
            </a:r>
            <a:r>
              <a:rPr lang="en-US" sz="2800" dirty="0" smtClean="0"/>
              <a:t>.</a:t>
            </a:r>
          </a:p>
          <a:p>
            <a:r>
              <a:rPr lang="en-US" sz="2800" dirty="0" smtClean="0"/>
              <a:t>Solve complex problems with no obvious answer.</a:t>
            </a:r>
            <a:endParaRPr lang="en-US" sz="2800" dirty="0"/>
          </a:p>
          <a:p>
            <a:endParaRPr lang="en-US" dirty="0"/>
          </a:p>
        </p:txBody>
      </p:sp>
      <p:pic>
        <p:nvPicPr>
          <p:cNvPr id="5122" name="Picture 2" descr="http://images.betterworldbooks.com/078/College-Knowledge-978078799675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595" y="2395330"/>
            <a:ext cx="286702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450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dirty="0" smtClean="0"/>
              <a:t>Furthermore, from Mike </a:t>
            </a:r>
            <a:r>
              <a:rPr lang="en-US" sz="3600" dirty="0" err="1" smtClean="0"/>
              <a:t>Schmoker</a:t>
            </a:r>
            <a:r>
              <a:rPr lang="en-US" sz="3600" dirty="0" smtClean="0"/>
              <a:t>, </a:t>
            </a:r>
            <a:endParaRPr lang="en-US" sz="3600" dirty="0"/>
          </a:p>
        </p:txBody>
      </p:sp>
      <p:sp>
        <p:nvSpPr>
          <p:cNvPr id="6" name="Content Placeholder 5"/>
          <p:cNvSpPr>
            <a:spLocks noGrp="1"/>
          </p:cNvSpPr>
          <p:nvPr>
            <p:ph idx="1"/>
          </p:nvPr>
        </p:nvSpPr>
        <p:spPr>
          <a:xfrm>
            <a:off x="812344" y="1812073"/>
            <a:ext cx="7675880" cy="4385542"/>
          </a:xfrm>
        </p:spPr>
        <p:txBody>
          <a:bodyPr>
            <a:noAutofit/>
          </a:bodyPr>
          <a:lstStyle/>
          <a:p>
            <a:r>
              <a:rPr lang="en-US" sz="2000" dirty="0" smtClean="0"/>
              <a:t>Laptops/</a:t>
            </a:r>
            <a:r>
              <a:rPr lang="en-US" sz="2000" dirty="0" err="1" smtClean="0"/>
              <a:t>Smartboards</a:t>
            </a:r>
            <a:r>
              <a:rPr lang="en-US" sz="2000" dirty="0" smtClean="0"/>
              <a:t> in every classroom</a:t>
            </a:r>
          </a:p>
          <a:p>
            <a:r>
              <a:rPr lang="en-US" sz="2000" dirty="0" smtClean="0"/>
              <a:t>Common, content-rich curriculum</a:t>
            </a:r>
          </a:p>
          <a:p>
            <a:r>
              <a:rPr lang="en-US" sz="2000" dirty="0" smtClean="0"/>
              <a:t>Commercial math/literacy “programs”</a:t>
            </a:r>
          </a:p>
          <a:p>
            <a:r>
              <a:rPr lang="en-US" sz="2000" dirty="0" smtClean="0"/>
              <a:t>Basal readers</a:t>
            </a:r>
          </a:p>
          <a:p>
            <a:r>
              <a:rPr lang="en-US" sz="2000" dirty="0" smtClean="0"/>
              <a:t>Differentiated instruction</a:t>
            </a:r>
          </a:p>
          <a:p>
            <a:r>
              <a:rPr lang="en-US" sz="2000" dirty="0" smtClean="0"/>
              <a:t>Smaller classes</a:t>
            </a:r>
          </a:p>
          <a:p>
            <a:r>
              <a:rPr lang="en-US" sz="2000" dirty="0" smtClean="0"/>
              <a:t>Cold calling (checks for understanding)</a:t>
            </a:r>
          </a:p>
          <a:p>
            <a:r>
              <a:rPr lang="en-US" sz="2000" dirty="0" smtClean="0"/>
              <a:t>Various small/school-within-a-school academies</a:t>
            </a:r>
          </a:p>
          <a:p>
            <a:r>
              <a:rPr lang="en-US" sz="2000" dirty="0" smtClean="0"/>
              <a:t>90 to 120 minutes of purposeful reading and writing per day</a:t>
            </a:r>
          </a:p>
          <a:p>
            <a:r>
              <a:rPr lang="en-US" sz="2000" dirty="0" smtClean="0"/>
              <a:t>Cognitive/concept mapping; graphic representations</a:t>
            </a:r>
          </a:p>
        </p:txBody>
      </p:sp>
      <p:sp>
        <p:nvSpPr>
          <p:cNvPr id="7" name="Content Placeholder 5"/>
          <p:cNvSpPr txBox="1">
            <a:spLocks/>
          </p:cNvSpPr>
          <p:nvPr/>
        </p:nvSpPr>
        <p:spPr>
          <a:xfrm>
            <a:off x="822020" y="1801093"/>
            <a:ext cx="7770582" cy="434355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a:lstStyle>
          <a:p>
            <a:r>
              <a:rPr lang="en-US" sz="2000" dirty="0" smtClean="0"/>
              <a:t>Laptops/</a:t>
            </a:r>
            <a:r>
              <a:rPr lang="en-US" sz="2000" dirty="0" err="1" smtClean="0"/>
              <a:t>Smartboards</a:t>
            </a:r>
            <a:r>
              <a:rPr lang="en-US" sz="2000" dirty="0" smtClean="0"/>
              <a:t> in every classroom</a:t>
            </a:r>
          </a:p>
          <a:p>
            <a:r>
              <a:rPr lang="en-US" sz="2000" dirty="0" smtClean="0">
                <a:solidFill>
                  <a:srgbClr val="FF0000"/>
                </a:solidFill>
              </a:rPr>
              <a:t>Common, content-rich curriculum</a:t>
            </a:r>
          </a:p>
          <a:p>
            <a:r>
              <a:rPr lang="en-US" sz="2000" dirty="0" smtClean="0"/>
              <a:t>Commercial math/literacy “programs”</a:t>
            </a:r>
          </a:p>
          <a:p>
            <a:r>
              <a:rPr lang="en-US" sz="2000" dirty="0" smtClean="0"/>
              <a:t>Basal readers</a:t>
            </a:r>
          </a:p>
          <a:p>
            <a:r>
              <a:rPr lang="en-US" sz="2000" dirty="0" smtClean="0">
                <a:solidFill>
                  <a:srgbClr val="FF0000"/>
                </a:solidFill>
              </a:rPr>
              <a:t>Differentiated instruction</a:t>
            </a:r>
          </a:p>
          <a:p>
            <a:r>
              <a:rPr lang="en-US" sz="2000" dirty="0" smtClean="0"/>
              <a:t>Smaller classes</a:t>
            </a:r>
          </a:p>
          <a:p>
            <a:r>
              <a:rPr lang="en-US" sz="2000" dirty="0" smtClean="0"/>
              <a:t>Cold calling (checks for understanding)</a:t>
            </a:r>
          </a:p>
          <a:p>
            <a:r>
              <a:rPr lang="en-US" sz="2000" dirty="0" smtClean="0"/>
              <a:t>Various small/school-within-a-school academies</a:t>
            </a:r>
          </a:p>
          <a:p>
            <a:r>
              <a:rPr lang="en-US" sz="2000" dirty="0" smtClean="0">
                <a:solidFill>
                  <a:srgbClr val="FF0000"/>
                </a:solidFill>
              </a:rPr>
              <a:t>90 to 120 minutes of purposeful reading and writing per day</a:t>
            </a:r>
          </a:p>
          <a:p>
            <a:r>
              <a:rPr lang="en-US" sz="2000" dirty="0" smtClean="0"/>
              <a:t>Cognitive/concept mapping; graphic representations</a:t>
            </a:r>
          </a:p>
        </p:txBody>
      </p:sp>
    </p:spTree>
    <p:extLst>
      <p:ext uri="{BB962C8B-B14F-4D97-AF65-F5344CB8AC3E}">
        <p14:creationId xmlns:p14="http://schemas.microsoft.com/office/powerpoint/2010/main" val="68027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018" y="-117763"/>
            <a:ext cx="9301018" cy="69757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p:spPr>
      </p:pic>
    </p:spTree>
    <p:extLst>
      <p:ext uri="{BB962C8B-B14F-4D97-AF65-F5344CB8AC3E}">
        <p14:creationId xmlns:p14="http://schemas.microsoft.com/office/powerpoint/2010/main" val="2204036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smtClean="0"/>
              <a:t>What needs to change?</a:t>
            </a:r>
            <a:endParaRPr lang="en-US" sz="4000" dirty="0"/>
          </a:p>
        </p:txBody>
      </p:sp>
      <p:sp>
        <p:nvSpPr>
          <p:cNvPr id="5" name="Text Placeholder 4"/>
          <p:cNvSpPr>
            <a:spLocks noGrp="1"/>
          </p:cNvSpPr>
          <p:nvPr>
            <p:ph type="body" idx="1"/>
          </p:nvPr>
        </p:nvSpPr>
        <p:spPr/>
        <p:txBody>
          <a:bodyPr>
            <a:normAutofit/>
          </a:bodyPr>
          <a:lstStyle/>
          <a:p>
            <a:r>
              <a:rPr lang="en-US" sz="2800" dirty="0" smtClean="0"/>
              <a:t>Content</a:t>
            </a:r>
            <a:endParaRPr lang="en-US" sz="2800" dirty="0"/>
          </a:p>
        </p:txBody>
      </p:sp>
      <p:sp>
        <p:nvSpPr>
          <p:cNvPr id="6" name="Content Placeholder 5"/>
          <p:cNvSpPr>
            <a:spLocks noGrp="1"/>
          </p:cNvSpPr>
          <p:nvPr>
            <p:ph sz="half" idx="2"/>
          </p:nvPr>
        </p:nvSpPr>
        <p:spPr/>
        <p:txBody>
          <a:bodyPr/>
          <a:lstStyle/>
          <a:p>
            <a:r>
              <a:rPr lang="en-US" dirty="0" smtClean="0"/>
              <a:t>World History</a:t>
            </a:r>
          </a:p>
          <a:p>
            <a:r>
              <a:rPr lang="en-US" dirty="0" smtClean="0"/>
              <a:t>Chemistry</a:t>
            </a:r>
          </a:p>
          <a:p>
            <a:r>
              <a:rPr lang="en-US" dirty="0" smtClean="0"/>
              <a:t>Probability and Statistics</a:t>
            </a:r>
          </a:p>
          <a:p>
            <a:r>
              <a:rPr lang="en-US" dirty="0" smtClean="0"/>
              <a:t>Water Cycle</a:t>
            </a:r>
          </a:p>
          <a:p>
            <a:r>
              <a:rPr lang="en-US" dirty="0" smtClean="0"/>
              <a:t>Literature</a:t>
            </a:r>
          </a:p>
          <a:p>
            <a:r>
              <a:rPr lang="en-US" dirty="0" smtClean="0"/>
              <a:t>Writing/Reading</a:t>
            </a:r>
            <a:endParaRPr lang="en-US" dirty="0"/>
          </a:p>
        </p:txBody>
      </p:sp>
      <p:sp>
        <p:nvSpPr>
          <p:cNvPr id="7" name="Text Placeholder 6"/>
          <p:cNvSpPr>
            <a:spLocks noGrp="1"/>
          </p:cNvSpPr>
          <p:nvPr>
            <p:ph type="body" sz="quarter" idx="3"/>
          </p:nvPr>
        </p:nvSpPr>
        <p:spPr/>
        <p:txBody>
          <a:bodyPr/>
          <a:lstStyle/>
          <a:p>
            <a:r>
              <a:rPr lang="en-US" sz="2800" dirty="0" smtClean="0"/>
              <a:t>Communication</a:t>
            </a:r>
            <a:endParaRPr lang="en-US" dirty="0"/>
          </a:p>
        </p:txBody>
      </p:sp>
      <p:sp>
        <p:nvSpPr>
          <p:cNvPr id="8" name="Content Placeholder 7"/>
          <p:cNvSpPr>
            <a:spLocks noGrp="1"/>
          </p:cNvSpPr>
          <p:nvPr>
            <p:ph sz="quarter" idx="4"/>
          </p:nvPr>
        </p:nvSpPr>
        <p:spPr/>
        <p:txBody>
          <a:bodyPr/>
          <a:lstStyle/>
          <a:p>
            <a:r>
              <a:rPr lang="en-US" dirty="0" smtClean="0"/>
              <a:t>Talking</a:t>
            </a:r>
          </a:p>
          <a:p>
            <a:r>
              <a:rPr lang="en-US" dirty="0" smtClean="0"/>
              <a:t>Debate</a:t>
            </a:r>
          </a:p>
          <a:p>
            <a:r>
              <a:rPr lang="en-US" dirty="0" smtClean="0"/>
              <a:t>Listening</a:t>
            </a:r>
          </a:p>
          <a:p>
            <a:r>
              <a:rPr lang="en-US" dirty="0" smtClean="0"/>
              <a:t>Non-</a:t>
            </a:r>
            <a:r>
              <a:rPr lang="en-US" dirty="0" err="1" smtClean="0"/>
              <a:t>verbals</a:t>
            </a:r>
            <a:endParaRPr lang="en-US" dirty="0" smtClean="0"/>
          </a:p>
          <a:p>
            <a:r>
              <a:rPr lang="en-US" dirty="0" smtClean="0"/>
              <a:t>Discussion</a:t>
            </a:r>
          </a:p>
          <a:p>
            <a:endParaRPr lang="en-US" dirty="0"/>
          </a:p>
        </p:txBody>
      </p:sp>
    </p:spTree>
    <p:extLst>
      <p:ext uri="{BB962C8B-B14F-4D97-AF65-F5344CB8AC3E}">
        <p14:creationId xmlns:p14="http://schemas.microsoft.com/office/powerpoint/2010/main" val="3479771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2.77778E-6 1.48148E-6 L 0.11285 0.03588 C 0.13663 0.04398 0.17205 0.04838 0.20903 0.04838 C 0.25122 0.04838 0.2849 0.04398 0.30851 0.03588 L 0.42188 1.48148E-6 " pathEditMode="relative" rAng="0" ptsTypes="FffFF">
                                      <p:cBhvr>
                                        <p:cTn id="6" dur="2000" fill="hold"/>
                                        <p:tgtEl>
                                          <p:spTgt spid="6">
                                            <p:txEl>
                                              <p:pRg st="5" end="5"/>
                                            </p:txEl>
                                          </p:spTgt>
                                        </p:tgtEl>
                                        <p:attrNameLst>
                                          <p:attrName>ppt_x</p:attrName>
                                          <p:attrName>ppt_y</p:attrName>
                                        </p:attrNameLst>
                                      </p:cBhvr>
                                      <p:rCtr x="21094" y="2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ducation 16x9">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Education_16x9.potx" id="{AA5F22BC-61EA-4F01-AB22-75117871E196}" vid="{BD0EB374-1DDC-4F15-88A9-D386288C58A6}"/>
    </a:ext>
  </a:extLst>
</a:theme>
</file>

<file path=ppt/theme/theme2.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C1D5F340F01F94FA2FD29A5E6DC872E" ma:contentTypeVersion="0" ma:contentTypeDescription="Create a new document." ma:contentTypeScope="" ma:versionID="141aba3b8f8cb7f331be6546df69db50">
  <xsd:schema xmlns:xsd="http://www.w3.org/2001/XMLSchema" xmlns:xs="http://www.w3.org/2001/XMLSchema" xmlns:p="http://schemas.microsoft.com/office/2006/metadata/properties" targetNamespace="http://schemas.microsoft.com/office/2006/metadata/properties" ma:root="true" ma:fieldsID="f8e4ef66d87525153bd8907774ed28f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7A874A-6E55-415B-9061-8B2D43DC2F48}">
  <ds:schemaRefs>
    <ds:schemaRef ds:uri="http://schemas.microsoft.com/sharepoint/v3/contenttype/forms"/>
  </ds:schemaRefs>
</ds:datastoreItem>
</file>

<file path=customXml/itemProps2.xml><?xml version="1.0" encoding="utf-8"?>
<ds:datastoreItem xmlns:ds="http://schemas.openxmlformats.org/officeDocument/2006/customXml" ds:itemID="{91BC99BC-3A63-4255-9D4F-38C5B80A3193}">
  <ds:schemaRefs>
    <ds:schemaRef ds:uri="http://schemas.microsoft.com/office/2006/documentManagement/types"/>
    <ds:schemaRef ds:uri="http://purl.org/dc/elements/1.1/"/>
    <ds:schemaRef ds:uri="http://www.w3.org/XML/1998/namespace"/>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9896FEF9-821E-45A6-82F2-0B1CE4CD8C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0</TotalTime>
  <Words>1307</Words>
  <Application>Microsoft Office PowerPoint</Application>
  <PresentationFormat>Overhead</PresentationFormat>
  <Paragraphs>170</Paragraphs>
  <Slides>42</Slides>
  <Notes>1</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Education 16x9</vt:lpstr>
      <vt:lpstr>Walkthroughs with a Focus on Literacy</vt:lpstr>
      <vt:lpstr>Each project is sort of like a Trojan horse. I don’t tell them, ‘You should learn kinematics or momentum,’ no. The project requires them to learn kinematics and momentum; otherwise they can’t do it.</vt:lpstr>
      <vt:lpstr>How do you know that the author intended the double meaning of the symbol? At what point do we know the character regains hope? How do you know what that word means from the text? What words show you the melancholy tone? Which word in the declaration shows hostility? What word in the problem lets you know we subtract?</vt:lpstr>
      <vt:lpstr>Whose content is this?</vt:lpstr>
      <vt:lpstr>Whose content is this?</vt:lpstr>
      <vt:lpstr>Four “Standards for Success” for All Disciplines “Habits of Mind”</vt:lpstr>
      <vt:lpstr>Furthermore, from Mike Schmoker, </vt:lpstr>
      <vt:lpstr>PowerPoint Presentation</vt:lpstr>
      <vt:lpstr>What needs to change?</vt:lpstr>
      <vt:lpstr>What needs to be righted with writing?</vt:lpstr>
      <vt:lpstr>PowerPoint Presentation</vt:lpstr>
      <vt:lpstr>Punishment</vt:lpstr>
      <vt:lpstr>Eat my shorts!</vt:lpstr>
      <vt:lpstr>To the Blooming End</vt:lpstr>
      <vt:lpstr>Straw Pan Flute Lab—Elementary Science</vt:lpstr>
      <vt:lpstr>Straw Pan Flute Lab—Elementary Science</vt:lpstr>
      <vt:lpstr>Straw Pan Flute Lab—Elementary Science</vt:lpstr>
      <vt:lpstr>Straw Pan Flute Lab—Elementary Science</vt:lpstr>
      <vt:lpstr>Straw Pan Flute Lab—Elementary Science</vt:lpstr>
      <vt:lpstr>We have accumulated stupendous know-how. Still avoidable failures are common. The reason is the volume and complexity of what we know have exceeded our ability to deliver its benefits correctly, safely, and reliably.</vt:lpstr>
      <vt:lpstr>If I’ve said it once</vt:lpstr>
      <vt:lpstr>If I’ve said it once, . . . </vt:lpstr>
      <vt:lpstr>Practice</vt:lpstr>
      <vt:lpstr>What word-based practice looks like:</vt:lpstr>
      <vt:lpstr>What word-based practice could look like:</vt:lpstr>
      <vt:lpstr>What practice/assessment looks like:</vt:lpstr>
      <vt:lpstr>PowerPoint Presentation</vt:lpstr>
      <vt:lpstr>What practice/assessment could look like:</vt:lpstr>
      <vt:lpstr>PowerPoint Presentation</vt:lpstr>
      <vt:lpstr>Writing in Math?</vt:lpstr>
      <vt:lpstr>PowerPoint Presentation</vt:lpstr>
      <vt:lpstr>PowerPoint Presentation</vt:lpstr>
      <vt:lpstr>PowerPoint Presentation</vt:lpstr>
      <vt:lpstr>PowerPoint Presentation</vt:lpstr>
      <vt:lpstr>Unconventional Writing  </vt:lpstr>
      <vt:lpstr>Because some of us have a “Grammar” pin board:</vt:lpstr>
      <vt:lpstr>PowerPoint Presentation</vt:lpstr>
      <vt:lpstr>Grade What You Need</vt:lpstr>
      <vt:lpstr>Build a Day</vt:lpstr>
      <vt:lpstr>Every Day</vt:lpstr>
      <vt:lpstr>Thank you!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2012-09-21T18:31:34Z</dcterms:created>
  <dcterms:modified xsi:type="dcterms:W3CDTF">2014-10-15T15:03:51Z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0x0101007C1D5F340F01F94FA2FD29A5E6DC872E</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